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409" r:id="rId3"/>
    <p:sldId id="411" r:id="rId4"/>
    <p:sldId id="412" r:id="rId5"/>
    <p:sldId id="416" r:id="rId6"/>
    <p:sldId id="415" r:id="rId7"/>
    <p:sldId id="418" r:id="rId8"/>
    <p:sldId id="413" r:id="rId9"/>
    <p:sldId id="426" r:id="rId10"/>
    <p:sldId id="414" r:id="rId11"/>
    <p:sldId id="422" r:id="rId12"/>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666464"/>
    <a:srgbClr val="FFFFFF"/>
    <a:srgbClr val="7A7184"/>
    <a:srgbClr val="949293"/>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36"/>
        <p:guide pos="3839"/>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gs" Target="tags/tag73.xml"/><Relationship Id="rId16" Type="http://schemas.openxmlformats.org/officeDocument/2006/relationships/commentAuthors" Target="commentAuthors.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9-19T16:46:33.012" idx="1">
    <p:pos x="10" y="10"/>
    <p:text/>
  </p:cm>
</p:cmLst>
</file>

<file path=ppt/media/>
</file>

<file path=ppt/media/image1.png>
</file>

<file path=ppt/media/image2.jpeg>
</file>

<file path=ppt/media/image3.jpeg>
</file>

<file path=ppt/media/image4.png>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buNone/>
              <a:defRPr/>
            </a:lvl6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buFont typeface="Arial" panose="020B0604020202020204" pitchFamily="34" charset="0"/>
              <a:buChar char="●"/>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lvl1pPr>
              <a:defRPr baseline="0"/>
            </a:lvl1p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3.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2.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4.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5.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6.xml"/><Relationship Id="rId2" Type="http://schemas.openxmlformats.org/officeDocument/2006/relationships/image" Target="../media/image3.jpeg"/><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7.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slideLayout" Target="../slideLayouts/slideLayout2.xml"/><Relationship Id="rId1" Type="http://schemas.openxmlformats.org/officeDocument/2006/relationships/tags" Target="../tags/tag6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9.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0.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1.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rcRect/>
          <a:stretch>
            <a:fillRect/>
          </a:stretch>
        </p:blipFill>
        <p:spPr>
          <a:xfrm>
            <a:off x="0" y="0"/>
            <a:ext cx="6605270" cy="6858000"/>
          </a:xfrm>
          <a:custGeom>
            <a:avLst/>
            <a:gdLst/>
            <a:ahLst/>
            <a:cxnLst>
              <a:cxn ang="3">
                <a:pos x="hc" y="t"/>
              </a:cxn>
              <a:cxn ang="cd2">
                <a:pos x="l" y="vc"/>
              </a:cxn>
              <a:cxn ang="cd4">
                <a:pos x="hc" y="b"/>
              </a:cxn>
              <a:cxn ang="0">
                <a:pos x="r" y="vc"/>
              </a:cxn>
            </a:cxnLst>
            <a:rect l="l" t="t" r="r" b="b"/>
            <a:pathLst>
              <a:path w="10402" h="10800">
                <a:moveTo>
                  <a:pt x="0" y="0"/>
                </a:moveTo>
                <a:lnTo>
                  <a:pt x="6471" y="0"/>
                </a:lnTo>
                <a:lnTo>
                  <a:pt x="10402" y="10800"/>
                </a:lnTo>
                <a:lnTo>
                  <a:pt x="0" y="10800"/>
                </a:lnTo>
                <a:lnTo>
                  <a:pt x="0" y="0"/>
                </a:lnTo>
                <a:close/>
              </a:path>
            </a:pathLst>
          </a:custGeom>
        </p:spPr>
      </p:pic>
      <p:sp>
        <p:nvSpPr>
          <p:cNvPr id="9" name="任意多边形 8"/>
          <p:cNvSpPr/>
          <p:nvPr/>
        </p:nvSpPr>
        <p:spPr>
          <a:xfrm rot="20400000">
            <a:off x="5656874" y="2496244"/>
            <a:ext cx="338455" cy="4557047"/>
          </a:xfrm>
          <a:custGeom>
            <a:avLst/>
            <a:gdLst/>
            <a:ahLst/>
            <a:cxnLst>
              <a:cxn ang="3">
                <a:pos x="hc" y="t"/>
              </a:cxn>
              <a:cxn ang="cd2">
                <a:pos x="l" y="vc"/>
              </a:cxn>
              <a:cxn ang="cd4">
                <a:pos x="hc" y="b"/>
              </a:cxn>
              <a:cxn ang="0">
                <a:pos x="r" y="vc"/>
              </a:cxn>
            </a:cxnLst>
            <a:rect l="l" t="t" r="r" b="b"/>
            <a:pathLst>
              <a:path w="533" h="7176">
                <a:moveTo>
                  <a:pt x="0" y="0"/>
                </a:moveTo>
                <a:lnTo>
                  <a:pt x="533" y="0"/>
                </a:lnTo>
                <a:lnTo>
                  <a:pt x="533" y="7176"/>
                </a:lnTo>
                <a:lnTo>
                  <a:pt x="0" y="6982"/>
                </a:lnTo>
                <a:lnTo>
                  <a:pt x="0" y="0"/>
                </a:lnTo>
                <a:close/>
              </a:path>
            </a:pathLst>
          </a:custGeom>
          <a:solidFill>
            <a:srgbClr val="6664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cxnSp>
        <p:nvCxnSpPr>
          <p:cNvPr id="10" name="直接连接符 9"/>
          <p:cNvCxnSpPr/>
          <p:nvPr/>
        </p:nvCxnSpPr>
        <p:spPr>
          <a:xfrm>
            <a:off x="5405755" y="2575560"/>
            <a:ext cx="802640" cy="2207895"/>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321425" y="5233670"/>
            <a:ext cx="590550" cy="1624330"/>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5555615" y="1795145"/>
            <a:ext cx="6020406" cy="1160798"/>
          </a:xfrm>
          <a:prstGeom prst="rect">
            <a:avLst/>
          </a:prstGeom>
          <a:noFill/>
        </p:spPr>
        <p:txBody>
          <a:bodyPr wrap="square" rtlCol="0">
            <a:noAutofit/>
          </a:bodyPr>
          <a:p>
            <a:pPr algn="dist"/>
            <a:r>
              <a:rPr lang="zh-CN" altLang="en-US" sz="5400">
                <a:solidFill>
                  <a:srgbClr val="666464"/>
                </a:solidFill>
              </a:rPr>
              <a:t>大数据分析</a:t>
            </a:r>
            <a:endParaRPr lang="zh-CN" altLang="en-US" sz="5400">
              <a:solidFill>
                <a:srgbClr val="666464"/>
              </a:solidFill>
            </a:endParaRPr>
          </a:p>
          <a:p>
            <a:pPr algn="dist"/>
            <a:endParaRPr lang="zh-CN" altLang="en-US" sz="5400">
              <a:solidFill>
                <a:srgbClr val="666464"/>
              </a:solidFill>
            </a:endParaRPr>
          </a:p>
        </p:txBody>
      </p:sp>
      <p:grpSp>
        <p:nvGrpSpPr>
          <p:cNvPr id="26" name="组合 25"/>
          <p:cNvGrpSpPr/>
          <p:nvPr/>
        </p:nvGrpSpPr>
        <p:grpSpPr>
          <a:xfrm>
            <a:off x="6605270" y="4783455"/>
            <a:ext cx="2806700" cy="460375"/>
            <a:chOff x="10362" y="7229"/>
            <a:chExt cx="4420" cy="725"/>
          </a:xfrm>
        </p:grpSpPr>
        <p:sp>
          <p:nvSpPr>
            <p:cNvPr id="27" name="文本框 26"/>
            <p:cNvSpPr txBox="1"/>
            <p:nvPr/>
          </p:nvSpPr>
          <p:spPr>
            <a:xfrm>
              <a:off x="10362" y="7229"/>
              <a:ext cx="488" cy="725"/>
            </a:xfrm>
            <a:prstGeom prst="rect">
              <a:avLst/>
            </a:prstGeom>
            <a:noFill/>
          </p:spPr>
          <p:txBody>
            <a:bodyPr wrap="none" rtlCol="0">
              <a:spAutoFit/>
            </a:bodyPr>
            <a:p>
              <a:endParaRPr lang="zh-CN" altLang="en-US" sz="2400">
                <a:solidFill>
                  <a:srgbClr val="666464"/>
                </a:solidFill>
              </a:endParaRPr>
            </a:p>
          </p:txBody>
        </p:sp>
        <p:sp>
          <p:nvSpPr>
            <p:cNvPr id="28" name="文本框 27"/>
            <p:cNvSpPr txBox="1"/>
            <p:nvPr/>
          </p:nvSpPr>
          <p:spPr>
            <a:xfrm>
              <a:off x="14294" y="7229"/>
              <a:ext cx="488" cy="725"/>
            </a:xfrm>
            <a:prstGeom prst="rect">
              <a:avLst/>
            </a:prstGeom>
            <a:noFill/>
          </p:spPr>
          <p:txBody>
            <a:bodyPr wrap="none" rtlCol="0">
              <a:spAutoFit/>
            </a:bodyPr>
            <a:p>
              <a:endParaRPr lang="zh-CN" altLang="en-US" sz="2400">
                <a:solidFill>
                  <a:srgbClr val="666464"/>
                </a:solidFill>
              </a:endParaRPr>
            </a:p>
          </p:txBody>
        </p:sp>
      </p:grpSp>
    </p:spTree>
    <p:custDataLst>
      <p:tags r:id="rId2"/>
    </p:custDataLst>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0" y="235585"/>
            <a:ext cx="191135" cy="621665"/>
          </a:xfrm>
          <a:prstGeom prst="rect">
            <a:avLst/>
          </a:prstGeom>
          <a:solidFill>
            <a:srgbClr val="666464"/>
          </a:solidFill>
          <a:ln>
            <a:solidFill>
              <a:srgbClr val="6664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7" name="图片 16"/>
          <p:cNvPicPr>
            <a:picLocks noChangeAspect="1"/>
          </p:cNvPicPr>
          <p:nvPr/>
        </p:nvPicPr>
        <p:blipFill>
          <a:blip r:embed="rId1"/>
          <a:stretch>
            <a:fillRect/>
          </a:stretch>
        </p:blipFill>
        <p:spPr>
          <a:xfrm>
            <a:off x="7628890" y="0"/>
            <a:ext cx="4563110" cy="6848475"/>
          </a:xfrm>
          <a:prstGeom prst="rect">
            <a:avLst/>
          </a:prstGeom>
        </p:spPr>
      </p:pic>
      <p:sp>
        <p:nvSpPr>
          <p:cNvPr id="3" name="文本框 2"/>
          <p:cNvSpPr txBox="1"/>
          <p:nvPr/>
        </p:nvSpPr>
        <p:spPr>
          <a:xfrm>
            <a:off x="638175" y="857250"/>
            <a:ext cx="3917950" cy="1198880"/>
          </a:xfrm>
          <a:prstGeom prst="rect">
            <a:avLst/>
          </a:prstGeom>
          <a:noFill/>
        </p:spPr>
        <p:txBody>
          <a:bodyPr wrap="square" rtlCol="0">
            <a:spAutoFit/>
          </a:bodyPr>
          <a:p>
            <a:r>
              <a:rPr lang="zh-CN" altLang="en-US"/>
              <a:t>购物营销</a:t>
            </a:r>
            <a:r>
              <a:rPr lang="en-US" altLang="zh-CN"/>
              <a:t>: </a:t>
            </a:r>
            <a:r>
              <a:rPr lang="zh-CN" altLang="en-US"/>
              <a:t>打开淘宝，推荐的个性化商品都是你喜欢的。打开抖音，精准投放的</a:t>
            </a:r>
            <a:r>
              <a:rPr lang="zh-CN" altLang="en-US"/>
              <a:t>广告，推荐的短视频也是你平时关注的内容。</a:t>
            </a:r>
            <a:endParaRPr lang="zh-CN" altLang="en-US"/>
          </a:p>
        </p:txBody>
      </p:sp>
      <p:sp>
        <p:nvSpPr>
          <p:cNvPr id="18" name="文本框 17"/>
          <p:cNvSpPr txBox="1"/>
          <p:nvPr/>
        </p:nvSpPr>
        <p:spPr>
          <a:xfrm>
            <a:off x="638175" y="2452370"/>
            <a:ext cx="4544060" cy="1198880"/>
          </a:xfrm>
          <a:prstGeom prst="rect">
            <a:avLst/>
          </a:prstGeom>
          <a:noFill/>
        </p:spPr>
        <p:txBody>
          <a:bodyPr wrap="square" rtlCol="0">
            <a:spAutoFit/>
          </a:bodyPr>
          <a:p>
            <a:r>
              <a:rPr lang="zh-CN" altLang="en-US"/>
              <a:t>交通运输：去某个陌生城市，高德地图已经是必不可少的工具。通过海量的大数据采集、分析，然后再根据用户的事实情况分析就能的得到几条最优</a:t>
            </a:r>
            <a:r>
              <a:rPr lang="zh-CN" altLang="en-US"/>
              <a:t>路线</a:t>
            </a:r>
            <a:endParaRPr lang="zh-CN" altLang="en-US"/>
          </a:p>
        </p:txBody>
      </p:sp>
      <p:sp>
        <p:nvSpPr>
          <p:cNvPr id="19" name="文本框 18"/>
          <p:cNvSpPr txBox="1"/>
          <p:nvPr/>
        </p:nvSpPr>
        <p:spPr>
          <a:xfrm>
            <a:off x="650240" y="4217035"/>
            <a:ext cx="4469130" cy="922020"/>
          </a:xfrm>
          <a:prstGeom prst="rect">
            <a:avLst/>
          </a:prstGeom>
          <a:noFill/>
        </p:spPr>
        <p:txBody>
          <a:bodyPr wrap="square" rtlCol="0">
            <a:spAutoFit/>
          </a:bodyPr>
          <a:p>
            <a:r>
              <a:rPr lang="zh-CN" altLang="en-US"/>
              <a:t>电信领域也有大数据应用的身影，比如电信基站选址优化，就是利用了电信用户位置的大数据。</a:t>
            </a: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rcRect/>
          <a:stretch>
            <a:fillRect/>
          </a:stretch>
        </p:blipFill>
        <p:spPr>
          <a:xfrm>
            <a:off x="0" y="0"/>
            <a:ext cx="6550025" cy="6858000"/>
          </a:xfrm>
          <a:custGeom>
            <a:avLst/>
            <a:gdLst/>
            <a:ahLst/>
            <a:cxnLst>
              <a:cxn ang="3">
                <a:pos x="hc" y="t"/>
              </a:cxn>
              <a:cxn ang="cd2">
                <a:pos x="l" y="vc"/>
              </a:cxn>
              <a:cxn ang="cd4">
                <a:pos x="hc" y="b"/>
              </a:cxn>
              <a:cxn ang="0">
                <a:pos x="r" y="vc"/>
              </a:cxn>
            </a:cxnLst>
            <a:rect l="l" t="t" r="r" b="b"/>
            <a:pathLst>
              <a:path w="10402" h="10800">
                <a:moveTo>
                  <a:pt x="0" y="0"/>
                </a:moveTo>
                <a:lnTo>
                  <a:pt x="6471" y="0"/>
                </a:lnTo>
                <a:lnTo>
                  <a:pt x="10402" y="10800"/>
                </a:lnTo>
                <a:lnTo>
                  <a:pt x="0" y="10800"/>
                </a:lnTo>
                <a:lnTo>
                  <a:pt x="0" y="0"/>
                </a:lnTo>
                <a:close/>
              </a:path>
            </a:pathLst>
          </a:custGeom>
        </p:spPr>
      </p:pic>
      <p:sp>
        <p:nvSpPr>
          <p:cNvPr id="9" name="任意多边形 8"/>
          <p:cNvSpPr/>
          <p:nvPr/>
        </p:nvSpPr>
        <p:spPr>
          <a:xfrm rot="20400000">
            <a:off x="5656874" y="2496244"/>
            <a:ext cx="338455" cy="4557047"/>
          </a:xfrm>
          <a:custGeom>
            <a:avLst/>
            <a:gdLst/>
            <a:ahLst/>
            <a:cxnLst>
              <a:cxn ang="3">
                <a:pos x="hc" y="t"/>
              </a:cxn>
              <a:cxn ang="cd2">
                <a:pos x="l" y="vc"/>
              </a:cxn>
              <a:cxn ang="cd4">
                <a:pos x="hc" y="b"/>
              </a:cxn>
              <a:cxn ang="0">
                <a:pos x="r" y="vc"/>
              </a:cxn>
            </a:cxnLst>
            <a:rect l="l" t="t" r="r" b="b"/>
            <a:pathLst>
              <a:path w="533" h="7176">
                <a:moveTo>
                  <a:pt x="0" y="0"/>
                </a:moveTo>
                <a:lnTo>
                  <a:pt x="533" y="0"/>
                </a:lnTo>
                <a:lnTo>
                  <a:pt x="533" y="7176"/>
                </a:lnTo>
                <a:lnTo>
                  <a:pt x="0" y="6982"/>
                </a:lnTo>
                <a:lnTo>
                  <a:pt x="0" y="0"/>
                </a:lnTo>
                <a:close/>
              </a:path>
            </a:pathLst>
          </a:custGeom>
          <a:solidFill>
            <a:srgbClr val="6664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cxnSp>
        <p:nvCxnSpPr>
          <p:cNvPr id="10" name="直接连接符 9"/>
          <p:cNvCxnSpPr/>
          <p:nvPr/>
        </p:nvCxnSpPr>
        <p:spPr>
          <a:xfrm>
            <a:off x="5405755" y="2575560"/>
            <a:ext cx="802640" cy="2207895"/>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321425" y="5233670"/>
            <a:ext cx="590550" cy="1624330"/>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7621270" y="1279525"/>
            <a:ext cx="2889885" cy="645160"/>
            <a:chOff x="9777" y="2100"/>
            <a:chExt cx="4551" cy="1016"/>
          </a:xfrm>
        </p:grpSpPr>
        <p:sp>
          <p:nvSpPr>
            <p:cNvPr id="3" name="文本框 2"/>
            <p:cNvSpPr txBox="1"/>
            <p:nvPr/>
          </p:nvSpPr>
          <p:spPr>
            <a:xfrm>
              <a:off x="9777" y="2100"/>
              <a:ext cx="2027" cy="1016"/>
            </a:xfrm>
            <a:prstGeom prst="rect">
              <a:avLst/>
            </a:prstGeom>
            <a:noFill/>
          </p:spPr>
          <p:txBody>
            <a:bodyPr wrap="square" rtlCol="0">
              <a:spAutoFit/>
            </a:bodyPr>
            <a:p>
              <a:pPr algn="dist"/>
              <a:r>
                <a:rPr lang="zh-CN" altLang="en-US" sz="3600">
                  <a:solidFill>
                    <a:srgbClr val="666464"/>
                  </a:solidFill>
                </a:rPr>
                <a:t>目录</a:t>
              </a:r>
              <a:endParaRPr lang="zh-CN" altLang="en-US" sz="3600">
                <a:solidFill>
                  <a:srgbClr val="666464"/>
                </a:solidFill>
              </a:endParaRPr>
            </a:p>
          </p:txBody>
        </p:sp>
        <p:cxnSp>
          <p:nvCxnSpPr>
            <p:cNvPr id="4" name="直接连接符 3"/>
            <p:cNvCxnSpPr/>
            <p:nvPr/>
          </p:nvCxnSpPr>
          <p:spPr>
            <a:xfrm flipH="1">
              <a:off x="11720" y="2325"/>
              <a:ext cx="200" cy="726"/>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11720" y="2391"/>
              <a:ext cx="2608" cy="725"/>
            </a:xfrm>
            <a:prstGeom prst="rect">
              <a:avLst/>
            </a:prstGeom>
            <a:noFill/>
          </p:spPr>
          <p:txBody>
            <a:bodyPr wrap="none" rtlCol="0">
              <a:spAutoFit/>
            </a:bodyPr>
            <a:p>
              <a:r>
                <a:rPr lang="en-US" altLang="zh-CN" sz="2400">
                  <a:solidFill>
                    <a:srgbClr val="666464"/>
                  </a:solidFill>
                </a:rPr>
                <a:t>CONTENT</a:t>
              </a:r>
              <a:endParaRPr lang="en-US" altLang="zh-CN" sz="2400">
                <a:solidFill>
                  <a:srgbClr val="666464"/>
                </a:solidFill>
              </a:endParaRPr>
            </a:p>
          </p:txBody>
        </p:sp>
      </p:grpSp>
      <p:grpSp>
        <p:nvGrpSpPr>
          <p:cNvPr id="21" name="组合 20"/>
          <p:cNvGrpSpPr/>
          <p:nvPr/>
        </p:nvGrpSpPr>
        <p:grpSpPr>
          <a:xfrm>
            <a:off x="5542915" y="2051685"/>
            <a:ext cx="4332605" cy="953135"/>
            <a:chOff x="8706" y="4343"/>
            <a:chExt cx="6823" cy="1501"/>
          </a:xfrm>
        </p:grpSpPr>
        <p:sp>
          <p:nvSpPr>
            <p:cNvPr id="2" name="文本框 1"/>
            <p:cNvSpPr txBox="1"/>
            <p:nvPr/>
          </p:nvSpPr>
          <p:spPr>
            <a:xfrm>
              <a:off x="9794" y="4343"/>
              <a:ext cx="5735" cy="1501"/>
            </a:xfrm>
            <a:prstGeom prst="rect">
              <a:avLst/>
            </a:prstGeom>
            <a:noFill/>
          </p:spPr>
          <p:txBody>
            <a:bodyPr wrap="square" rtlCol="0">
              <a:spAutoFit/>
            </a:bodyPr>
            <a:p>
              <a:r>
                <a:rPr lang="zh-CN" altLang="en-US" sz="2800">
                  <a:solidFill>
                    <a:srgbClr val="666464"/>
                  </a:solidFill>
                </a:rPr>
                <a:t>什么是大数据</a:t>
              </a:r>
              <a:r>
                <a:rPr lang="zh-CN" altLang="en-US" sz="2800">
                  <a:solidFill>
                    <a:srgbClr val="666464"/>
                  </a:solidFill>
                </a:rPr>
                <a:t>分析</a:t>
              </a:r>
              <a:endParaRPr lang="zh-CN" altLang="en-US" sz="2800">
                <a:solidFill>
                  <a:srgbClr val="666464"/>
                </a:solidFill>
              </a:endParaRPr>
            </a:p>
            <a:p>
              <a:endParaRPr lang="zh-CN" altLang="en-US" sz="2800">
                <a:solidFill>
                  <a:srgbClr val="666464"/>
                </a:solidFill>
              </a:endParaRPr>
            </a:p>
          </p:txBody>
        </p:sp>
        <p:sp>
          <p:nvSpPr>
            <p:cNvPr id="16" name="文本框 15"/>
            <p:cNvSpPr txBox="1"/>
            <p:nvPr/>
          </p:nvSpPr>
          <p:spPr>
            <a:xfrm>
              <a:off x="8706" y="4343"/>
              <a:ext cx="1088" cy="1016"/>
            </a:xfrm>
            <a:prstGeom prst="rect">
              <a:avLst/>
            </a:prstGeom>
            <a:noFill/>
          </p:spPr>
          <p:txBody>
            <a:bodyPr wrap="none" rtlCol="0">
              <a:spAutoFit/>
            </a:bodyPr>
            <a:p>
              <a:r>
                <a:rPr lang="en-US" altLang="zh-CN" sz="3600">
                  <a:solidFill>
                    <a:srgbClr val="666464"/>
                  </a:solidFill>
                </a:rPr>
                <a:t>01</a:t>
              </a:r>
              <a:endParaRPr lang="en-US" altLang="zh-CN" sz="3600">
                <a:solidFill>
                  <a:srgbClr val="666464"/>
                </a:solidFill>
              </a:endParaRPr>
            </a:p>
          </p:txBody>
        </p:sp>
      </p:grpSp>
      <p:grpSp>
        <p:nvGrpSpPr>
          <p:cNvPr id="29" name="组合 28"/>
          <p:cNvGrpSpPr/>
          <p:nvPr/>
        </p:nvGrpSpPr>
        <p:grpSpPr>
          <a:xfrm>
            <a:off x="8573135" y="2729230"/>
            <a:ext cx="3283585" cy="645160"/>
            <a:chOff x="16998" y="5756"/>
            <a:chExt cx="5171" cy="1016"/>
          </a:xfrm>
        </p:grpSpPr>
        <p:sp>
          <p:nvSpPr>
            <p:cNvPr id="8" name="文本框 7"/>
            <p:cNvSpPr txBox="1"/>
            <p:nvPr/>
          </p:nvSpPr>
          <p:spPr>
            <a:xfrm>
              <a:off x="17961" y="5853"/>
              <a:ext cx="4208" cy="822"/>
            </a:xfrm>
            <a:prstGeom prst="rect">
              <a:avLst/>
            </a:prstGeom>
            <a:noFill/>
          </p:spPr>
          <p:txBody>
            <a:bodyPr wrap="none" rtlCol="0">
              <a:spAutoFit/>
            </a:bodyPr>
            <a:p>
              <a:r>
                <a:rPr lang="zh-CN" altLang="en-US" sz="2800">
                  <a:solidFill>
                    <a:srgbClr val="666464"/>
                  </a:solidFill>
                </a:rPr>
                <a:t>大数据分析</a:t>
              </a:r>
              <a:r>
                <a:rPr lang="zh-CN" altLang="en-US" sz="2800">
                  <a:solidFill>
                    <a:srgbClr val="666464"/>
                  </a:solidFill>
                </a:rPr>
                <a:t>特征</a:t>
              </a:r>
              <a:endParaRPr lang="zh-CN" altLang="en-US" sz="2800">
                <a:solidFill>
                  <a:srgbClr val="666464"/>
                </a:solidFill>
              </a:endParaRPr>
            </a:p>
          </p:txBody>
        </p:sp>
        <p:sp>
          <p:nvSpPr>
            <p:cNvPr id="20" name="文本框 19"/>
            <p:cNvSpPr txBox="1"/>
            <p:nvPr/>
          </p:nvSpPr>
          <p:spPr>
            <a:xfrm>
              <a:off x="16998" y="5756"/>
              <a:ext cx="1088" cy="1016"/>
            </a:xfrm>
            <a:prstGeom prst="rect">
              <a:avLst/>
            </a:prstGeom>
            <a:noFill/>
          </p:spPr>
          <p:txBody>
            <a:bodyPr wrap="none" rtlCol="0">
              <a:spAutoFit/>
            </a:bodyPr>
            <a:p>
              <a:r>
                <a:rPr lang="en-US" altLang="zh-CN" sz="3600">
                  <a:solidFill>
                    <a:srgbClr val="666464"/>
                  </a:solidFill>
                </a:rPr>
                <a:t>02</a:t>
              </a:r>
              <a:endParaRPr lang="en-US" altLang="zh-CN" sz="3600">
                <a:solidFill>
                  <a:srgbClr val="666464"/>
                </a:solidFill>
              </a:endParaRPr>
            </a:p>
          </p:txBody>
        </p:sp>
      </p:grpSp>
      <p:grpSp>
        <p:nvGrpSpPr>
          <p:cNvPr id="31" name="组合 30"/>
          <p:cNvGrpSpPr/>
          <p:nvPr/>
        </p:nvGrpSpPr>
        <p:grpSpPr>
          <a:xfrm>
            <a:off x="5996940" y="3221355"/>
            <a:ext cx="3337560" cy="645160"/>
            <a:chOff x="9314" y="5882"/>
            <a:chExt cx="5256" cy="1016"/>
          </a:xfrm>
        </p:grpSpPr>
        <p:sp>
          <p:nvSpPr>
            <p:cNvPr id="12" name="文本框 11"/>
            <p:cNvSpPr txBox="1"/>
            <p:nvPr/>
          </p:nvSpPr>
          <p:spPr>
            <a:xfrm>
              <a:off x="10362" y="5966"/>
              <a:ext cx="4208" cy="822"/>
            </a:xfrm>
            <a:prstGeom prst="rect">
              <a:avLst/>
            </a:prstGeom>
            <a:noFill/>
          </p:spPr>
          <p:txBody>
            <a:bodyPr wrap="none" rtlCol="0">
              <a:spAutoFit/>
            </a:bodyPr>
            <a:p>
              <a:r>
                <a:rPr lang="zh-CN" altLang="en-US" sz="2800">
                  <a:solidFill>
                    <a:srgbClr val="666464"/>
                  </a:solidFill>
                </a:rPr>
                <a:t>大数据分析</a:t>
              </a:r>
              <a:r>
                <a:rPr lang="zh-CN" altLang="en-US" sz="2800">
                  <a:solidFill>
                    <a:srgbClr val="666464"/>
                  </a:solidFill>
                </a:rPr>
                <a:t>类型</a:t>
              </a:r>
              <a:endParaRPr lang="zh-CN" altLang="en-US" sz="2800">
                <a:solidFill>
                  <a:srgbClr val="666464"/>
                </a:solidFill>
              </a:endParaRPr>
            </a:p>
          </p:txBody>
        </p:sp>
        <p:sp>
          <p:nvSpPr>
            <p:cNvPr id="30" name="文本框 29"/>
            <p:cNvSpPr txBox="1"/>
            <p:nvPr/>
          </p:nvSpPr>
          <p:spPr>
            <a:xfrm>
              <a:off x="9314" y="5882"/>
              <a:ext cx="1088" cy="1016"/>
            </a:xfrm>
            <a:prstGeom prst="rect">
              <a:avLst/>
            </a:prstGeom>
            <a:noFill/>
          </p:spPr>
          <p:txBody>
            <a:bodyPr wrap="none" rtlCol="0">
              <a:spAutoFit/>
            </a:bodyPr>
            <a:p>
              <a:r>
                <a:rPr lang="en-US" altLang="zh-CN" sz="3600">
                  <a:solidFill>
                    <a:srgbClr val="666464"/>
                  </a:solidFill>
                </a:rPr>
                <a:t>03</a:t>
              </a:r>
              <a:endParaRPr lang="en-US" altLang="zh-CN" sz="3600">
                <a:solidFill>
                  <a:srgbClr val="666464"/>
                </a:solidFill>
              </a:endParaRPr>
            </a:p>
          </p:txBody>
        </p:sp>
      </p:grpSp>
      <p:grpSp>
        <p:nvGrpSpPr>
          <p:cNvPr id="33" name="组合 32"/>
          <p:cNvGrpSpPr/>
          <p:nvPr/>
        </p:nvGrpSpPr>
        <p:grpSpPr>
          <a:xfrm>
            <a:off x="8573135" y="3757930"/>
            <a:ext cx="3639185" cy="645160"/>
            <a:chOff x="14302" y="6788"/>
            <a:chExt cx="5731" cy="1016"/>
          </a:xfrm>
        </p:grpSpPr>
        <p:sp>
          <p:nvSpPr>
            <p:cNvPr id="13" name="文本框 12"/>
            <p:cNvSpPr txBox="1"/>
            <p:nvPr/>
          </p:nvSpPr>
          <p:spPr>
            <a:xfrm>
              <a:off x="15265" y="6849"/>
              <a:ext cx="4768" cy="822"/>
            </a:xfrm>
            <a:prstGeom prst="rect">
              <a:avLst/>
            </a:prstGeom>
            <a:noFill/>
          </p:spPr>
          <p:txBody>
            <a:bodyPr wrap="none" rtlCol="0">
              <a:spAutoFit/>
            </a:bodyPr>
            <a:p>
              <a:r>
                <a:rPr lang="zh-CN" altLang="en-US" sz="2800">
                  <a:solidFill>
                    <a:srgbClr val="666464"/>
                  </a:solidFill>
                </a:rPr>
                <a:t>大数据分析的</a:t>
              </a:r>
              <a:r>
                <a:rPr lang="zh-CN" altLang="en-US" sz="2800">
                  <a:solidFill>
                    <a:srgbClr val="666464"/>
                  </a:solidFill>
                </a:rPr>
                <a:t>应用</a:t>
              </a:r>
              <a:endParaRPr lang="zh-CN" altLang="en-US" sz="2800">
                <a:solidFill>
                  <a:srgbClr val="666464"/>
                </a:solidFill>
              </a:endParaRPr>
            </a:p>
          </p:txBody>
        </p:sp>
        <p:sp>
          <p:nvSpPr>
            <p:cNvPr id="32" name="文本框 31"/>
            <p:cNvSpPr txBox="1"/>
            <p:nvPr/>
          </p:nvSpPr>
          <p:spPr>
            <a:xfrm>
              <a:off x="14302" y="6788"/>
              <a:ext cx="1088" cy="1016"/>
            </a:xfrm>
            <a:prstGeom prst="rect">
              <a:avLst/>
            </a:prstGeom>
            <a:noFill/>
          </p:spPr>
          <p:txBody>
            <a:bodyPr wrap="none" rtlCol="0">
              <a:spAutoFit/>
            </a:bodyPr>
            <a:p>
              <a:r>
                <a:rPr lang="en-US" altLang="zh-CN" sz="3600">
                  <a:solidFill>
                    <a:srgbClr val="666464"/>
                  </a:solidFill>
                </a:rPr>
                <a:t>04</a:t>
              </a:r>
              <a:endParaRPr lang="en-US" altLang="zh-CN" sz="3600">
                <a:solidFill>
                  <a:srgbClr val="666464"/>
                </a:solidFill>
              </a:endParaRPr>
            </a:p>
          </p:txBody>
        </p:sp>
      </p:grpSp>
    </p:spTree>
    <p:custDataLst>
      <p:tags r:id="rId2"/>
    </p:custDataLst>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rcRect/>
          <a:stretch>
            <a:fillRect/>
          </a:stretch>
        </p:blipFill>
        <p:spPr>
          <a:xfrm>
            <a:off x="0" y="0"/>
            <a:ext cx="6605234" cy="6858000"/>
          </a:xfrm>
          <a:custGeom>
            <a:avLst/>
            <a:gdLst/>
            <a:ahLst/>
            <a:cxnLst>
              <a:cxn ang="3">
                <a:pos x="hc" y="t"/>
              </a:cxn>
              <a:cxn ang="cd2">
                <a:pos x="l" y="vc"/>
              </a:cxn>
              <a:cxn ang="cd4">
                <a:pos x="hc" y="b"/>
              </a:cxn>
              <a:cxn ang="0">
                <a:pos x="r" y="vc"/>
              </a:cxn>
            </a:cxnLst>
            <a:rect l="l" t="t" r="r" b="b"/>
            <a:pathLst>
              <a:path w="10402" h="10800">
                <a:moveTo>
                  <a:pt x="0" y="0"/>
                </a:moveTo>
                <a:lnTo>
                  <a:pt x="6471" y="0"/>
                </a:lnTo>
                <a:lnTo>
                  <a:pt x="10402" y="10800"/>
                </a:lnTo>
                <a:lnTo>
                  <a:pt x="0" y="10800"/>
                </a:lnTo>
                <a:lnTo>
                  <a:pt x="0" y="0"/>
                </a:lnTo>
                <a:close/>
              </a:path>
            </a:pathLst>
          </a:custGeom>
        </p:spPr>
      </p:pic>
      <p:sp>
        <p:nvSpPr>
          <p:cNvPr id="9" name="任意多边形 8"/>
          <p:cNvSpPr/>
          <p:nvPr/>
        </p:nvSpPr>
        <p:spPr>
          <a:xfrm rot="20400000">
            <a:off x="5656874" y="2496244"/>
            <a:ext cx="338455" cy="4557047"/>
          </a:xfrm>
          <a:custGeom>
            <a:avLst/>
            <a:gdLst/>
            <a:ahLst/>
            <a:cxnLst>
              <a:cxn ang="3">
                <a:pos x="hc" y="t"/>
              </a:cxn>
              <a:cxn ang="cd2">
                <a:pos x="l" y="vc"/>
              </a:cxn>
              <a:cxn ang="cd4">
                <a:pos x="hc" y="b"/>
              </a:cxn>
              <a:cxn ang="0">
                <a:pos x="r" y="vc"/>
              </a:cxn>
            </a:cxnLst>
            <a:rect l="l" t="t" r="r" b="b"/>
            <a:pathLst>
              <a:path w="533" h="7176">
                <a:moveTo>
                  <a:pt x="0" y="0"/>
                </a:moveTo>
                <a:lnTo>
                  <a:pt x="533" y="0"/>
                </a:lnTo>
                <a:lnTo>
                  <a:pt x="533" y="7176"/>
                </a:lnTo>
                <a:lnTo>
                  <a:pt x="0" y="6982"/>
                </a:lnTo>
                <a:lnTo>
                  <a:pt x="0" y="0"/>
                </a:lnTo>
                <a:close/>
              </a:path>
            </a:pathLst>
          </a:custGeom>
          <a:solidFill>
            <a:srgbClr val="6664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cxnSp>
        <p:nvCxnSpPr>
          <p:cNvPr id="10" name="直接连接符 9"/>
          <p:cNvCxnSpPr/>
          <p:nvPr/>
        </p:nvCxnSpPr>
        <p:spPr>
          <a:xfrm>
            <a:off x="5405755" y="2575560"/>
            <a:ext cx="802640" cy="2207895"/>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321425" y="5233670"/>
            <a:ext cx="590550" cy="1624330"/>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6433185" y="2171065"/>
            <a:ext cx="5507990" cy="3107690"/>
          </a:xfrm>
          <a:prstGeom prst="rect">
            <a:avLst/>
          </a:prstGeom>
          <a:noFill/>
        </p:spPr>
        <p:txBody>
          <a:bodyPr wrap="square" rtlCol="0">
            <a:spAutoFit/>
          </a:bodyPr>
          <a:p>
            <a:r>
              <a:rPr lang="zh-CN" altLang="en-US" sz="2800"/>
              <a:t>大数据分析是指使用高级分析技术分析大量不同数据集的</a:t>
            </a:r>
            <a:r>
              <a:rPr lang="zh-CN" altLang="en-US" sz="2800"/>
              <a:t>过程。</a:t>
            </a:r>
            <a:endParaRPr lang="zh-CN" altLang="en-US" sz="2800"/>
          </a:p>
          <a:p>
            <a:endParaRPr lang="zh-CN" altLang="en-US" sz="2800"/>
          </a:p>
          <a:p>
            <a:r>
              <a:rPr lang="zh-CN" altLang="en-US" sz="2800"/>
              <a:t>大数据可以概括为5个V， 数据量大(Volume)、速度快(Velocity)、类型多(Variety)、价值（Value）、真实性（Veracity）</a:t>
            </a:r>
            <a:endParaRPr lang="zh-CN" altLang="en-US" sz="2800"/>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 name="图片 12" descr="books-business-computer-connection-459654"/>
          <p:cNvPicPr>
            <a:picLocks noChangeAspect="1"/>
          </p:cNvPicPr>
          <p:nvPr/>
        </p:nvPicPr>
        <p:blipFill>
          <a:blip r:embed="rId1"/>
          <a:srcRect/>
          <a:stretch>
            <a:fillRect/>
          </a:stretch>
        </p:blipFill>
        <p:spPr>
          <a:xfrm>
            <a:off x="8950325" y="1743075"/>
            <a:ext cx="3241675" cy="2668905"/>
          </a:xfrm>
          <a:prstGeom prst="rect">
            <a:avLst/>
          </a:prstGeom>
        </p:spPr>
      </p:pic>
      <p:sp>
        <p:nvSpPr>
          <p:cNvPr id="5" name="矩形 4"/>
          <p:cNvSpPr/>
          <p:nvPr/>
        </p:nvSpPr>
        <p:spPr>
          <a:xfrm>
            <a:off x="0" y="235585"/>
            <a:ext cx="191135" cy="621665"/>
          </a:xfrm>
          <a:prstGeom prst="rect">
            <a:avLst/>
          </a:prstGeom>
          <a:solidFill>
            <a:srgbClr val="666464"/>
          </a:solidFill>
          <a:ln>
            <a:solidFill>
              <a:srgbClr val="6664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1" name="图片 10" descr="apple-business-computer-connection-392018"/>
          <p:cNvPicPr>
            <a:picLocks noChangeAspect="1"/>
          </p:cNvPicPr>
          <p:nvPr/>
        </p:nvPicPr>
        <p:blipFill>
          <a:blip r:embed="rId2"/>
          <a:srcRect/>
          <a:stretch>
            <a:fillRect/>
          </a:stretch>
        </p:blipFill>
        <p:spPr>
          <a:xfrm>
            <a:off x="0" y="1743075"/>
            <a:ext cx="3246755" cy="2668905"/>
          </a:xfrm>
          <a:prstGeom prst="rect">
            <a:avLst/>
          </a:prstGeom>
        </p:spPr>
      </p:pic>
      <p:sp>
        <p:nvSpPr>
          <p:cNvPr id="2" name="文本框 1"/>
          <p:cNvSpPr txBox="1"/>
          <p:nvPr/>
        </p:nvSpPr>
        <p:spPr>
          <a:xfrm>
            <a:off x="4280535" y="1826260"/>
            <a:ext cx="3729990" cy="3046095"/>
          </a:xfrm>
          <a:prstGeom prst="rect">
            <a:avLst/>
          </a:prstGeom>
          <a:noFill/>
        </p:spPr>
        <p:txBody>
          <a:bodyPr wrap="square" rtlCol="0">
            <a:spAutoFit/>
          </a:bodyPr>
          <a:p>
            <a:r>
              <a:rPr lang="en-US" altLang="zh-CN"/>
              <a:t>     </a:t>
            </a:r>
            <a:r>
              <a:rPr lang="en-US" altLang="zh-CN" sz="2400"/>
              <a:t> </a:t>
            </a:r>
            <a:r>
              <a:rPr lang="zh-CN" altLang="en-US" sz="2400"/>
              <a:t>大数据分析是一个大而复杂的数据集的集合，很难使用可用的数据库管理工具或传统的数据处理应用程序进行存储和处理。挑战包括捕获，管理，存储，搜索，共享，传输，分析和可视化此数据。</a:t>
            </a:r>
            <a:endParaRPr lang="zh-CN" altLang="en-US" sz="2400"/>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rcRect/>
          <a:stretch>
            <a:fillRect/>
          </a:stretch>
        </p:blipFill>
        <p:spPr>
          <a:xfrm>
            <a:off x="0" y="0"/>
            <a:ext cx="6605234" cy="6858000"/>
          </a:xfrm>
          <a:custGeom>
            <a:avLst/>
            <a:gdLst/>
            <a:ahLst/>
            <a:cxnLst>
              <a:cxn ang="3">
                <a:pos x="hc" y="t"/>
              </a:cxn>
              <a:cxn ang="cd2">
                <a:pos x="l" y="vc"/>
              </a:cxn>
              <a:cxn ang="cd4">
                <a:pos x="hc" y="b"/>
              </a:cxn>
              <a:cxn ang="0">
                <a:pos x="r" y="vc"/>
              </a:cxn>
            </a:cxnLst>
            <a:rect l="l" t="t" r="r" b="b"/>
            <a:pathLst>
              <a:path w="10402" h="10800">
                <a:moveTo>
                  <a:pt x="0" y="0"/>
                </a:moveTo>
                <a:lnTo>
                  <a:pt x="6471" y="0"/>
                </a:lnTo>
                <a:lnTo>
                  <a:pt x="10402" y="10800"/>
                </a:lnTo>
                <a:lnTo>
                  <a:pt x="0" y="10800"/>
                </a:lnTo>
                <a:lnTo>
                  <a:pt x="0" y="0"/>
                </a:lnTo>
                <a:close/>
              </a:path>
            </a:pathLst>
          </a:custGeom>
        </p:spPr>
      </p:pic>
      <p:sp>
        <p:nvSpPr>
          <p:cNvPr id="9" name="任意多边形 8"/>
          <p:cNvSpPr/>
          <p:nvPr/>
        </p:nvSpPr>
        <p:spPr>
          <a:xfrm rot="20400000">
            <a:off x="5656874" y="2496244"/>
            <a:ext cx="338455" cy="4557047"/>
          </a:xfrm>
          <a:custGeom>
            <a:avLst/>
            <a:gdLst/>
            <a:ahLst/>
            <a:cxnLst>
              <a:cxn ang="3">
                <a:pos x="hc" y="t"/>
              </a:cxn>
              <a:cxn ang="cd2">
                <a:pos x="l" y="vc"/>
              </a:cxn>
              <a:cxn ang="cd4">
                <a:pos x="hc" y="b"/>
              </a:cxn>
              <a:cxn ang="0">
                <a:pos x="r" y="vc"/>
              </a:cxn>
            </a:cxnLst>
            <a:rect l="l" t="t" r="r" b="b"/>
            <a:pathLst>
              <a:path w="533" h="7176">
                <a:moveTo>
                  <a:pt x="0" y="0"/>
                </a:moveTo>
                <a:lnTo>
                  <a:pt x="533" y="0"/>
                </a:lnTo>
                <a:lnTo>
                  <a:pt x="533" y="7176"/>
                </a:lnTo>
                <a:lnTo>
                  <a:pt x="0" y="6982"/>
                </a:lnTo>
                <a:lnTo>
                  <a:pt x="0" y="0"/>
                </a:lnTo>
                <a:close/>
              </a:path>
            </a:pathLst>
          </a:custGeom>
          <a:solidFill>
            <a:srgbClr val="6664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cxnSp>
        <p:nvCxnSpPr>
          <p:cNvPr id="10" name="直接连接符 9"/>
          <p:cNvCxnSpPr/>
          <p:nvPr/>
        </p:nvCxnSpPr>
        <p:spPr>
          <a:xfrm>
            <a:off x="5405755" y="2575560"/>
            <a:ext cx="802640" cy="2207895"/>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321425" y="5233670"/>
            <a:ext cx="590550" cy="1624330"/>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6208395" y="969645"/>
            <a:ext cx="4982210" cy="645160"/>
          </a:xfrm>
          <a:prstGeom prst="rect">
            <a:avLst/>
          </a:prstGeom>
          <a:noFill/>
        </p:spPr>
        <p:txBody>
          <a:bodyPr wrap="square" rtlCol="0">
            <a:spAutoFit/>
          </a:bodyPr>
          <a:p>
            <a:r>
              <a:rPr lang="zh-CN" altLang="en-US" sz="3600"/>
              <a:t>大数据分析特征</a:t>
            </a:r>
            <a:endParaRPr lang="zh-CN" altLang="en-US" sz="3600"/>
          </a:p>
        </p:txBody>
      </p:sp>
      <p:sp>
        <p:nvSpPr>
          <p:cNvPr id="18" name="文本框 17"/>
          <p:cNvSpPr txBox="1"/>
          <p:nvPr/>
        </p:nvSpPr>
        <p:spPr>
          <a:xfrm>
            <a:off x="7061835" y="2997200"/>
            <a:ext cx="4693920" cy="1198880"/>
          </a:xfrm>
          <a:prstGeom prst="rect">
            <a:avLst/>
          </a:prstGeom>
          <a:noFill/>
        </p:spPr>
        <p:txBody>
          <a:bodyPr wrap="square" rtlCol="0">
            <a:spAutoFit/>
          </a:bodyPr>
          <a:p>
            <a:r>
              <a:rPr lang="zh-CN" altLang="en-US"/>
              <a:t>　</a:t>
            </a:r>
            <a:r>
              <a:rPr lang="zh-CN" altLang="en-US" sz="2400"/>
              <a:t>定义大数据分析的五个特征是：数量，速度，多样性，准确性和价值。</a:t>
            </a:r>
            <a:endParaRPr lang="zh-CN" altLang="en-US" sz="2400"/>
          </a:p>
        </p:txBody>
      </p:sp>
      <p:sp>
        <p:nvSpPr>
          <p:cNvPr id="19" name="文本框 18"/>
          <p:cNvSpPr txBox="1"/>
          <p:nvPr/>
        </p:nvSpPr>
        <p:spPr>
          <a:xfrm>
            <a:off x="5463540" y="969645"/>
            <a:ext cx="1264285" cy="706755"/>
          </a:xfrm>
          <a:prstGeom prst="rect">
            <a:avLst/>
          </a:prstGeom>
          <a:noFill/>
        </p:spPr>
        <p:txBody>
          <a:bodyPr wrap="square" rtlCol="0">
            <a:spAutoFit/>
          </a:bodyPr>
          <a:p>
            <a:r>
              <a:rPr lang="en-US" altLang="zh-CN" sz="4000"/>
              <a:t>02</a:t>
            </a:r>
            <a:endParaRPr lang="en-US" altLang="zh-CN" sz="4000"/>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0" y="235585"/>
            <a:ext cx="191135" cy="621665"/>
          </a:xfrm>
          <a:prstGeom prst="rect">
            <a:avLst/>
          </a:prstGeom>
          <a:solidFill>
            <a:srgbClr val="666464"/>
          </a:solidFill>
          <a:ln>
            <a:solidFill>
              <a:srgbClr val="6664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文本框 14"/>
          <p:cNvSpPr txBox="1"/>
          <p:nvPr/>
        </p:nvSpPr>
        <p:spPr>
          <a:xfrm>
            <a:off x="1539240" y="235585"/>
            <a:ext cx="8261350" cy="645160"/>
          </a:xfrm>
          <a:prstGeom prst="rect">
            <a:avLst/>
          </a:prstGeom>
          <a:noFill/>
        </p:spPr>
        <p:txBody>
          <a:bodyPr wrap="square" rtlCol="0">
            <a:spAutoFit/>
          </a:bodyPr>
          <a:p>
            <a:r>
              <a:rPr lang="zh-CN" altLang="en-US"/>
              <a:t>数量是指“数据量</a:t>
            </a:r>
            <a:r>
              <a:rPr lang="en-US" altLang="zh-CN"/>
              <a:t>”</a:t>
            </a:r>
            <a:r>
              <a:rPr lang="zh-CN" altLang="en-US"/>
              <a:t>，</a:t>
            </a:r>
            <a:r>
              <a:rPr lang="en-US" altLang="zh-CN"/>
              <a:t> </a:t>
            </a:r>
            <a:r>
              <a:rPr lang="zh-CN" altLang="en-US"/>
              <a:t>随着互联网、物联网、移动互联技术的发展，人和事物的所有轨迹都可以被记录下来，数据呈现出爆发性增长。</a:t>
            </a:r>
            <a:endParaRPr lang="zh-CN" altLang="en-US"/>
          </a:p>
        </p:txBody>
      </p:sp>
      <p:sp>
        <p:nvSpPr>
          <p:cNvPr id="16" name="文本框 15"/>
          <p:cNvSpPr txBox="1"/>
          <p:nvPr/>
        </p:nvSpPr>
        <p:spPr>
          <a:xfrm>
            <a:off x="1539240" y="1075055"/>
            <a:ext cx="8086090" cy="645160"/>
          </a:xfrm>
          <a:prstGeom prst="rect">
            <a:avLst/>
          </a:prstGeom>
          <a:noFill/>
        </p:spPr>
        <p:txBody>
          <a:bodyPr wrap="square" rtlCol="0">
            <a:spAutoFit/>
          </a:bodyPr>
          <a:p>
            <a:r>
              <a:rPr lang="zh-CN" altLang="en-US"/>
              <a:t>速度定义为不同来源每天生成数据的速度。这种数据流是巨大且连续的。截至目前，移动上的每日活跃用户达到10.3亿，同比增长22%。</a:t>
            </a:r>
            <a:endParaRPr lang="zh-CN" altLang="en-US"/>
          </a:p>
        </p:txBody>
      </p:sp>
      <p:sp>
        <p:nvSpPr>
          <p:cNvPr id="17" name="文本框 16"/>
          <p:cNvSpPr txBox="1"/>
          <p:nvPr/>
        </p:nvSpPr>
        <p:spPr>
          <a:xfrm>
            <a:off x="1576705" y="1914525"/>
            <a:ext cx="8223885" cy="1476375"/>
          </a:xfrm>
          <a:prstGeom prst="rect">
            <a:avLst/>
          </a:prstGeom>
          <a:noFill/>
        </p:spPr>
        <p:txBody>
          <a:bodyPr wrap="square" rtlCol="0">
            <a:spAutoFit/>
          </a:bodyPr>
          <a:p>
            <a:r>
              <a:rPr lang="zh-CN" altLang="en-US"/>
              <a:t>数据来源的广泛性，决定了数据形式的多样性。大数据可以分为三类，一是结构化数据，如财务系统数据、信息管理系统数据、医疗系统数据等，其特点是数据间因果关系强；二是非结构化的数据，如视频、图片、音频等，其特点是数据间没有因果关系；三是半结构化数据，如HTML文档、邮件、网页等，其特点是数据问的因果关系弱。</a:t>
            </a:r>
            <a:endParaRPr lang="zh-CN" altLang="en-US"/>
          </a:p>
        </p:txBody>
      </p:sp>
      <p:sp>
        <p:nvSpPr>
          <p:cNvPr id="32" name="文本框 31"/>
          <p:cNvSpPr txBox="1"/>
          <p:nvPr/>
        </p:nvSpPr>
        <p:spPr>
          <a:xfrm>
            <a:off x="1539240" y="3585210"/>
            <a:ext cx="8587105" cy="1198880"/>
          </a:xfrm>
          <a:prstGeom prst="rect">
            <a:avLst/>
          </a:prstGeom>
          <a:noFill/>
        </p:spPr>
        <p:txBody>
          <a:bodyPr wrap="square" rtlCol="0">
            <a:spAutoFit/>
          </a:bodyPr>
          <a:p>
            <a:r>
              <a:rPr lang="zh-CN" altLang="en-US"/>
              <a:t>大数据的核心特征是价值，其实价值密度的高低和数据总量的大小是成反比的，即数据价值密度越高数据总量越小，数据价值密度越低数据总量越大。任何有价值的信息的提取依托的就是海量的基础数据，当然目前大数据背景下有个未解决的问题，如何通过强大的机器算法更迅速的在海量数据中完成数据的价值提纯。</a:t>
            </a:r>
            <a:endParaRPr lang="zh-CN" altLang="en-US"/>
          </a:p>
        </p:txBody>
      </p:sp>
      <p:sp>
        <p:nvSpPr>
          <p:cNvPr id="34" name="文本框 33"/>
          <p:cNvSpPr txBox="1"/>
          <p:nvPr/>
        </p:nvSpPr>
        <p:spPr>
          <a:xfrm>
            <a:off x="191135" y="398145"/>
            <a:ext cx="1151255" cy="3969385"/>
          </a:xfrm>
          <a:prstGeom prst="rect">
            <a:avLst/>
          </a:prstGeom>
          <a:noFill/>
        </p:spPr>
        <p:txBody>
          <a:bodyPr wrap="square" rtlCol="0">
            <a:spAutoFit/>
          </a:bodyPr>
          <a:p>
            <a:r>
              <a:rPr lang="zh-CN" altLang="en-US"/>
              <a:t>数量</a:t>
            </a:r>
            <a:endParaRPr lang="zh-CN" altLang="en-US"/>
          </a:p>
          <a:p>
            <a:endParaRPr lang="zh-CN" altLang="en-US"/>
          </a:p>
          <a:p>
            <a:endParaRPr lang="zh-CN" altLang="en-US"/>
          </a:p>
          <a:p>
            <a:r>
              <a:rPr lang="zh-CN" altLang="en-US"/>
              <a:t>速度</a:t>
            </a:r>
            <a:endParaRPr lang="zh-CN" altLang="en-US"/>
          </a:p>
          <a:p>
            <a:endParaRPr lang="zh-CN" altLang="en-US"/>
          </a:p>
          <a:p>
            <a:endParaRPr lang="zh-CN" altLang="en-US"/>
          </a:p>
          <a:p>
            <a:endParaRPr lang="zh-CN" altLang="en-US"/>
          </a:p>
          <a:p>
            <a:r>
              <a:rPr lang="zh-CN" altLang="en-US"/>
              <a:t>多样</a:t>
            </a:r>
            <a:endParaRPr lang="zh-CN" altLang="en-US"/>
          </a:p>
          <a:p>
            <a:endParaRPr lang="zh-CN" altLang="en-US"/>
          </a:p>
          <a:p>
            <a:endParaRPr lang="zh-CN" altLang="en-US"/>
          </a:p>
          <a:p>
            <a:endParaRPr lang="zh-CN" altLang="en-US"/>
          </a:p>
          <a:p>
            <a:endParaRPr lang="zh-CN" altLang="en-US"/>
          </a:p>
          <a:p>
            <a:endParaRPr lang="zh-CN" altLang="en-US"/>
          </a:p>
          <a:p>
            <a:r>
              <a:rPr lang="zh-CN" altLang="en-US"/>
              <a:t>价值</a:t>
            </a:r>
            <a:endParaRPr lang="zh-CN" altLang="en-US"/>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rcRect/>
          <a:stretch>
            <a:fillRect/>
          </a:stretch>
        </p:blipFill>
        <p:spPr>
          <a:xfrm>
            <a:off x="0" y="0"/>
            <a:ext cx="6605234" cy="6858000"/>
          </a:xfrm>
          <a:custGeom>
            <a:avLst/>
            <a:gdLst/>
            <a:ahLst/>
            <a:cxnLst>
              <a:cxn ang="3">
                <a:pos x="hc" y="t"/>
              </a:cxn>
              <a:cxn ang="cd2">
                <a:pos x="l" y="vc"/>
              </a:cxn>
              <a:cxn ang="cd4">
                <a:pos x="hc" y="b"/>
              </a:cxn>
              <a:cxn ang="0">
                <a:pos x="r" y="vc"/>
              </a:cxn>
            </a:cxnLst>
            <a:rect l="l" t="t" r="r" b="b"/>
            <a:pathLst>
              <a:path w="10402" h="10800">
                <a:moveTo>
                  <a:pt x="0" y="0"/>
                </a:moveTo>
                <a:lnTo>
                  <a:pt x="6471" y="0"/>
                </a:lnTo>
                <a:lnTo>
                  <a:pt x="10402" y="10800"/>
                </a:lnTo>
                <a:lnTo>
                  <a:pt x="0" y="10800"/>
                </a:lnTo>
                <a:lnTo>
                  <a:pt x="0" y="0"/>
                </a:lnTo>
                <a:close/>
              </a:path>
            </a:pathLst>
          </a:custGeom>
        </p:spPr>
      </p:pic>
      <p:sp>
        <p:nvSpPr>
          <p:cNvPr id="9" name="任意多边形 8"/>
          <p:cNvSpPr/>
          <p:nvPr/>
        </p:nvSpPr>
        <p:spPr>
          <a:xfrm rot="20400000">
            <a:off x="5656874" y="2496244"/>
            <a:ext cx="338455" cy="4557047"/>
          </a:xfrm>
          <a:custGeom>
            <a:avLst/>
            <a:gdLst/>
            <a:ahLst/>
            <a:cxnLst>
              <a:cxn ang="3">
                <a:pos x="hc" y="t"/>
              </a:cxn>
              <a:cxn ang="cd2">
                <a:pos x="l" y="vc"/>
              </a:cxn>
              <a:cxn ang="cd4">
                <a:pos x="hc" y="b"/>
              </a:cxn>
              <a:cxn ang="0">
                <a:pos x="r" y="vc"/>
              </a:cxn>
            </a:cxnLst>
            <a:rect l="l" t="t" r="r" b="b"/>
            <a:pathLst>
              <a:path w="533" h="7176">
                <a:moveTo>
                  <a:pt x="0" y="0"/>
                </a:moveTo>
                <a:lnTo>
                  <a:pt x="533" y="0"/>
                </a:lnTo>
                <a:lnTo>
                  <a:pt x="533" y="7176"/>
                </a:lnTo>
                <a:lnTo>
                  <a:pt x="0" y="6982"/>
                </a:lnTo>
                <a:lnTo>
                  <a:pt x="0" y="0"/>
                </a:lnTo>
                <a:close/>
              </a:path>
            </a:pathLst>
          </a:custGeom>
          <a:solidFill>
            <a:srgbClr val="6664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cxnSp>
        <p:nvCxnSpPr>
          <p:cNvPr id="10" name="直接连接符 9"/>
          <p:cNvCxnSpPr/>
          <p:nvPr/>
        </p:nvCxnSpPr>
        <p:spPr>
          <a:xfrm>
            <a:off x="5405755" y="2575560"/>
            <a:ext cx="802640" cy="2207895"/>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321425" y="5233670"/>
            <a:ext cx="590550" cy="1624330"/>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5782310" y="1019175"/>
            <a:ext cx="5532755" cy="583565"/>
          </a:xfrm>
          <a:prstGeom prst="rect">
            <a:avLst/>
          </a:prstGeom>
          <a:noFill/>
        </p:spPr>
        <p:txBody>
          <a:bodyPr wrap="square" rtlCol="0">
            <a:spAutoFit/>
          </a:bodyPr>
          <a:p>
            <a:r>
              <a:rPr lang="zh-CN" altLang="en-US" sz="3200"/>
              <a:t>大数据分析类型</a:t>
            </a:r>
            <a:endParaRPr lang="zh-CN" altLang="en-US" sz="3200"/>
          </a:p>
        </p:txBody>
      </p:sp>
      <p:sp>
        <p:nvSpPr>
          <p:cNvPr id="14" name="文本框 13"/>
          <p:cNvSpPr txBox="1"/>
          <p:nvPr/>
        </p:nvSpPr>
        <p:spPr>
          <a:xfrm>
            <a:off x="4993640" y="957580"/>
            <a:ext cx="788670" cy="706755"/>
          </a:xfrm>
          <a:prstGeom prst="rect">
            <a:avLst/>
          </a:prstGeom>
          <a:noFill/>
        </p:spPr>
        <p:txBody>
          <a:bodyPr wrap="square" rtlCol="0">
            <a:spAutoFit/>
          </a:bodyPr>
          <a:p>
            <a:r>
              <a:rPr lang="en-US" altLang="zh-CN" sz="4000"/>
              <a:t>03</a:t>
            </a:r>
            <a:endParaRPr lang="en-US" altLang="zh-CN" sz="4000"/>
          </a:p>
        </p:txBody>
      </p:sp>
      <p:sp>
        <p:nvSpPr>
          <p:cNvPr id="2" name="文本框 1"/>
          <p:cNvSpPr txBox="1"/>
          <p:nvPr/>
        </p:nvSpPr>
        <p:spPr>
          <a:xfrm>
            <a:off x="6911975" y="2130425"/>
            <a:ext cx="3952240" cy="368300"/>
          </a:xfrm>
          <a:prstGeom prst="rect">
            <a:avLst/>
          </a:prstGeom>
          <a:noFill/>
        </p:spPr>
        <p:txBody>
          <a:bodyPr wrap="square" rtlCol="0">
            <a:spAutoFit/>
          </a:bodyPr>
          <a:p>
            <a:r>
              <a:rPr lang="zh-CN" altLang="en-US"/>
              <a:t>描述性</a:t>
            </a:r>
            <a:r>
              <a:rPr lang="zh-CN" altLang="en-US"/>
              <a:t>分析</a:t>
            </a:r>
            <a:endParaRPr lang="zh-CN" altLang="en-US"/>
          </a:p>
        </p:txBody>
      </p:sp>
      <p:sp>
        <p:nvSpPr>
          <p:cNvPr id="3" name="文本框 2"/>
          <p:cNvSpPr txBox="1"/>
          <p:nvPr/>
        </p:nvSpPr>
        <p:spPr>
          <a:xfrm>
            <a:off x="6668770" y="3114040"/>
            <a:ext cx="2522855" cy="368300"/>
          </a:xfrm>
          <a:prstGeom prst="rect">
            <a:avLst/>
          </a:prstGeom>
          <a:noFill/>
        </p:spPr>
        <p:txBody>
          <a:bodyPr wrap="square" rtlCol="0">
            <a:spAutoFit/>
          </a:bodyPr>
          <a:p>
            <a:r>
              <a:rPr lang="zh-CN" altLang="en-US"/>
              <a:t>诊断</a:t>
            </a:r>
            <a:r>
              <a:rPr lang="zh-CN" altLang="en-US"/>
              <a:t>分析</a:t>
            </a:r>
            <a:endParaRPr lang="zh-CN" altLang="en-US"/>
          </a:p>
        </p:txBody>
      </p:sp>
      <p:sp>
        <p:nvSpPr>
          <p:cNvPr id="4" name="文本框 3"/>
          <p:cNvSpPr txBox="1"/>
          <p:nvPr/>
        </p:nvSpPr>
        <p:spPr>
          <a:xfrm>
            <a:off x="6869430" y="4343400"/>
            <a:ext cx="1967230" cy="368300"/>
          </a:xfrm>
          <a:prstGeom prst="rect">
            <a:avLst/>
          </a:prstGeom>
          <a:noFill/>
        </p:spPr>
        <p:txBody>
          <a:bodyPr wrap="square" rtlCol="0">
            <a:spAutoFit/>
          </a:bodyPr>
          <a:p>
            <a:r>
              <a:rPr lang="zh-CN" altLang="en-US"/>
              <a:t>预测性</a:t>
            </a:r>
            <a:r>
              <a:rPr lang="zh-CN" altLang="en-US"/>
              <a:t>分析</a:t>
            </a:r>
            <a:endParaRPr lang="zh-CN" altLang="en-US"/>
          </a:p>
        </p:txBody>
      </p:sp>
      <p:sp>
        <p:nvSpPr>
          <p:cNvPr id="5" name="文本框 4"/>
          <p:cNvSpPr txBox="1"/>
          <p:nvPr/>
        </p:nvSpPr>
        <p:spPr>
          <a:xfrm>
            <a:off x="7907020" y="5099685"/>
            <a:ext cx="2723515" cy="368300"/>
          </a:xfrm>
          <a:prstGeom prst="rect">
            <a:avLst/>
          </a:prstGeom>
          <a:noFill/>
        </p:spPr>
        <p:txBody>
          <a:bodyPr wrap="square" rtlCol="0">
            <a:spAutoFit/>
          </a:bodyPr>
          <a:p>
            <a:r>
              <a:rPr lang="zh-CN" altLang="en-US"/>
              <a:t>规范性</a:t>
            </a:r>
            <a:r>
              <a:rPr lang="zh-CN" altLang="en-US"/>
              <a:t>分析</a:t>
            </a: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0" y="235585"/>
            <a:ext cx="191135" cy="621665"/>
          </a:xfrm>
          <a:prstGeom prst="rect">
            <a:avLst/>
          </a:prstGeom>
          <a:solidFill>
            <a:srgbClr val="666464"/>
          </a:solidFill>
          <a:ln>
            <a:solidFill>
              <a:srgbClr val="6664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 name="组合 1"/>
          <p:cNvGrpSpPr/>
          <p:nvPr/>
        </p:nvGrpSpPr>
        <p:grpSpPr>
          <a:xfrm rot="0">
            <a:off x="4218940" y="1278255"/>
            <a:ext cx="3843020" cy="3843020"/>
            <a:chOff x="6281" y="2367"/>
            <a:chExt cx="6526" cy="6526"/>
          </a:xfrm>
        </p:grpSpPr>
        <p:sp>
          <p:nvSpPr>
            <p:cNvPr id="26" name="菱形 25"/>
            <p:cNvSpPr/>
            <p:nvPr/>
          </p:nvSpPr>
          <p:spPr>
            <a:xfrm>
              <a:off x="6281" y="2367"/>
              <a:ext cx="6526" cy="6526"/>
            </a:xfrm>
            <a:prstGeom prst="diamond">
              <a:avLst/>
            </a:prstGeom>
            <a:solidFill>
              <a:srgbClr val="666464">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黑体旧字形 Regular" panose="020B0500000000000000" charset="-122"/>
              </a:endParaRPr>
            </a:p>
          </p:txBody>
        </p:sp>
        <p:grpSp>
          <p:nvGrpSpPr>
            <p:cNvPr id="12" name="组合 11"/>
            <p:cNvGrpSpPr/>
            <p:nvPr/>
          </p:nvGrpSpPr>
          <p:grpSpPr>
            <a:xfrm>
              <a:off x="7088" y="3297"/>
              <a:ext cx="4912" cy="4640"/>
              <a:chOff x="6946" y="3630"/>
              <a:chExt cx="4912" cy="4640"/>
            </a:xfrm>
          </p:grpSpPr>
          <p:sp>
            <p:nvSpPr>
              <p:cNvPr id="38" name="Rounded Rectangle 6"/>
              <p:cNvSpPr/>
              <p:nvPr/>
            </p:nvSpPr>
            <p:spPr>
              <a:xfrm>
                <a:off x="6946" y="3630"/>
                <a:ext cx="2002" cy="2003"/>
              </a:xfrm>
              <a:prstGeom prst="roundRect">
                <a:avLst>
                  <a:gd name="adj" fmla="val 6631"/>
                </a:avLst>
              </a:prstGeom>
              <a:solidFill>
                <a:schemeClr val="bg1">
                  <a:lumMod val="65000"/>
                </a:schemeClr>
              </a:solidFill>
              <a:ln>
                <a:noFill/>
              </a:ln>
            </p:spPr>
            <p:style>
              <a:lnRef idx="2">
                <a:srgbClr val="F9D3C7">
                  <a:shade val="50000"/>
                </a:srgbClr>
              </a:lnRef>
              <a:fillRef idx="1">
                <a:srgbClr val="F9D3C7"/>
              </a:fillRef>
              <a:effectRef idx="0">
                <a:srgbClr val="F9D3C7"/>
              </a:effectRef>
              <a:fontRef idx="minor">
                <a:sysClr val="window" lastClr="FFFFFF"/>
              </a:fontRef>
            </p:style>
            <p:txBody>
              <a:bodyPr rtlCol="0" anchor="ctr"/>
              <a:p>
                <a:pPr algn="ctr"/>
                <a:endParaRPr lang="en-US" sz="3200" b="1">
                  <a:solidFill>
                    <a:sysClr val="windowText" lastClr="000000">
                      <a:lumMod val="65000"/>
                      <a:lumOff val="35000"/>
                    </a:sysClr>
                  </a:solidFill>
                  <a:ea typeface="思源黑体旧字形 Regular" panose="020B0500000000000000" charset="-122"/>
                  <a:cs typeface="思源黑体旧字形 Regular" panose="020B0500000000000000" charset="-122"/>
                </a:endParaRPr>
              </a:p>
            </p:txBody>
          </p:sp>
          <p:sp>
            <p:nvSpPr>
              <p:cNvPr id="39" name="Rounded Rectangle 12"/>
              <p:cNvSpPr/>
              <p:nvPr/>
            </p:nvSpPr>
            <p:spPr>
              <a:xfrm>
                <a:off x="9856" y="3630"/>
                <a:ext cx="2002" cy="2003"/>
              </a:xfrm>
              <a:prstGeom prst="roundRect">
                <a:avLst>
                  <a:gd name="adj" fmla="val 6631"/>
                </a:avLst>
              </a:prstGeom>
              <a:solidFill>
                <a:schemeClr val="bg2">
                  <a:lumMod val="50000"/>
                </a:schemeClr>
              </a:solidFill>
              <a:ln>
                <a:noFill/>
              </a:ln>
            </p:spPr>
            <p:style>
              <a:lnRef idx="2">
                <a:srgbClr val="F9D3C7">
                  <a:shade val="50000"/>
                </a:srgbClr>
              </a:lnRef>
              <a:fillRef idx="1">
                <a:srgbClr val="F9D3C7"/>
              </a:fillRef>
              <a:effectRef idx="0">
                <a:srgbClr val="F9D3C7"/>
              </a:effectRef>
              <a:fontRef idx="minor">
                <a:sysClr val="window" lastClr="FFFFFF"/>
              </a:fontRef>
            </p:style>
            <p:txBody>
              <a:bodyPr rtlCol="0" anchor="ctr"/>
              <a:p>
                <a:pPr algn="ctr"/>
                <a:endParaRPr lang="en-US" sz="3200" b="1">
                  <a:solidFill>
                    <a:sysClr val="windowText" lastClr="000000">
                      <a:lumMod val="65000"/>
                      <a:lumOff val="35000"/>
                    </a:sysClr>
                  </a:solidFill>
                  <a:ea typeface="思源黑体旧字形 Regular" panose="020B0500000000000000" charset="-122"/>
                  <a:cs typeface="思源黑体旧字形 Regular" panose="020B0500000000000000" charset="-122"/>
                </a:endParaRPr>
              </a:p>
            </p:txBody>
          </p:sp>
          <p:sp>
            <p:nvSpPr>
              <p:cNvPr id="40" name="Rounded Rectangle 14"/>
              <p:cNvSpPr/>
              <p:nvPr/>
            </p:nvSpPr>
            <p:spPr>
              <a:xfrm>
                <a:off x="6946" y="6267"/>
                <a:ext cx="2002" cy="2003"/>
              </a:xfrm>
              <a:prstGeom prst="roundRect">
                <a:avLst>
                  <a:gd name="adj" fmla="val 6631"/>
                </a:avLst>
              </a:prstGeom>
              <a:solidFill>
                <a:schemeClr val="bg1">
                  <a:lumMod val="50000"/>
                </a:schemeClr>
              </a:solidFill>
              <a:ln>
                <a:noFill/>
              </a:ln>
            </p:spPr>
            <p:style>
              <a:lnRef idx="2">
                <a:srgbClr val="F9D3C7">
                  <a:shade val="50000"/>
                </a:srgbClr>
              </a:lnRef>
              <a:fillRef idx="1">
                <a:srgbClr val="F9D3C7"/>
              </a:fillRef>
              <a:effectRef idx="0">
                <a:srgbClr val="F9D3C7"/>
              </a:effectRef>
              <a:fontRef idx="minor">
                <a:sysClr val="window" lastClr="FFFFFF"/>
              </a:fontRef>
            </p:style>
            <p:txBody>
              <a:bodyPr rtlCol="0" anchor="ctr"/>
              <a:p>
                <a:pPr algn="ctr"/>
                <a:endParaRPr lang="en-US" sz="3200" b="1">
                  <a:solidFill>
                    <a:sysClr val="windowText" lastClr="000000">
                      <a:lumMod val="65000"/>
                      <a:lumOff val="35000"/>
                    </a:sysClr>
                  </a:solidFill>
                  <a:ea typeface="思源黑体旧字形 Regular" panose="020B0500000000000000" charset="-122"/>
                  <a:cs typeface="思源黑体旧字形 Regular" panose="020B0500000000000000" charset="-122"/>
                </a:endParaRPr>
              </a:p>
            </p:txBody>
          </p:sp>
          <p:sp>
            <p:nvSpPr>
              <p:cNvPr id="41" name="Rounded Rectangle 16"/>
              <p:cNvSpPr/>
              <p:nvPr/>
            </p:nvSpPr>
            <p:spPr>
              <a:xfrm>
                <a:off x="9856" y="6267"/>
                <a:ext cx="2002" cy="2003"/>
              </a:xfrm>
              <a:prstGeom prst="roundRect">
                <a:avLst>
                  <a:gd name="adj" fmla="val 6631"/>
                </a:avLst>
              </a:prstGeom>
              <a:solidFill>
                <a:srgbClr val="C8C8C8"/>
              </a:solidFill>
              <a:ln>
                <a:noFill/>
              </a:ln>
            </p:spPr>
            <p:style>
              <a:lnRef idx="2">
                <a:srgbClr val="F9D3C7">
                  <a:shade val="50000"/>
                </a:srgbClr>
              </a:lnRef>
              <a:fillRef idx="1">
                <a:srgbClr val="F9D3C7"/>
              </a:fillRef>
              <a:effectRef idx="0">
                <a:srgbClr val="F9D3C7"/>
              </a:effectRef>
              <a:fontRef idx="minor">
                <a:sysClr val="window" lastClr="FFFFFF"/>
              </a:fontRef>
            </p:style>
            <p:txBody>
              <a:bodyPr rtlCol="0" anchor="ctr"/>
              <a:p>
                <a:pPr algn="ctr"/>
                <a:endParaRPr lang="en-US" sz="3200" b="1">
                  <a:solidFill>
                    <a:sysClr val="windowText" lastClr="000000">
                      <a:lumMod val="65000"/>
                      <a:lumOff val="35000"/>
                    </a:sysClr>
                  </a:solidFill>
                  <a:ea typeface="思源黑体旧字形 Regular" panose="020B0500000000000000" charset="-122"/>
                  <a:cs typeface="思源黑体旧字形 Regular" panose="020B0500000000000000" charset="-122"/>
                </a:endParaRPr>
              </a:p>
            </p:txBody>
          </p:sp>
          <p:sp>
            <p:nvSpPr>
              <p:cNvPr id="11" name="AutoShape 29"/>
              <p:cNvSpPr/>
              <p:nvPr/>
            </p:nvSpPr>
            <p:spPr bwMode="auto">
              <a:xfrm>
                <a:off x="10367" y="6728"/>
                <a:ext cx="958" cy="864"/>
              </a:xfrm>
              <a:custGeom>
                <a:avLst/>
                <a:gdLst>
                  <a:gd name="T0" fmla="+- 0 10736 439"/>
                  <a:gd name="T1" fmla="*/ T0 w 20595"/>
                  <a:gd name="T2" fmla="+- 0 10869 621"/>
                  <a:gd name="T3" fmla="*/ 10869 h 20497"/>
                  <a:gd name="T4" fmla="+- 0 10736 439"/>
                  <a:gd name="T5" fmla="*/ T4 w 20595"/>
                  <a:gd name="T6" fmla="+- 0 10869 621"/>
                  <a:gd name="T7" fmla="*/ 10869 h 20497"/>
                  <a:gd name="T8" fmla="+- 0 10736 439"/>
                  <a:gd name="T9" fmla="*/ T8 w 20595"/>
                  <a:gd name="T10" fmla="+- 0 10869 621"/>
                  <a:gd name="T11" fmla="*/ 10869 h 20497"/>
                  <a:gd name="T12" fmla="+- 0 10736 439"/>
                  <a:gd name="T13" fmla="*/ T12 w 20595"/>
                  <a:gd name="T14" fmla="+- 0 10869 621"/>
                  <a:gd name="T15" fmla="*/ 10869 h 20497"/>
                </a:gdLst>
                <a:ahLst/>
                <a:cxnLst>
                  <a:cxn ang="0">
                    <a:pos x="T1" y="T3"/>
                  </a:cxn>
                  <a:cxn ang="0">
                    <a:pos x="T5" y="T7"/>
                  </a:cxn>
                  <a:cxn ang="0">
                    <a:pos x="T9" y="T11"/>
                  </a:cxn>
                  <a:cxn ang="0">
                    <a:pos x="T13" y="T15"/>
                  </a:cxn>
                </a:cxnLst>
                <a:rect l="0" t="0" r="r" b="b"/>
                <a:pathLst>
                  <a:path w="20595" h="20497">
                    <a:moveTo>
                      <a:pt x="18898" y="1863"/>
                    </a:moveTo>
                    <a:cubicBezTo>
                      <a:pt x="16636" y="-621"/>
                      <a:pt x="12968" y="-621"/>
                      <a:pt x="10707" y="1863"/>
                    </a:cubicBezTo>
                    <a:lnTo>
                      <a:pt x="1317" y="12053"/>
                    </a:lnTo>
                    <a:cubicBezTo>
                      <a:pt x="-439" y="13982"/>
                      <a:pt x="-439" y="17121"/>
                      <a:pt x="1317" y="19050"/>
                    </a:cubicBezTo>
                    <a:cubicBezTo>
                      <a:pt x="3073" y="20979"/>
                      <a:pt x="5931" y="20979"/>
                      <a:pt x="7687" y="19050"/>
                    </a:cubicBezTo>
                    <a:lnTo>
                      <a:pt x="17078" y="8860"/>
                    </a:lnTo>
                    <a:cubicBezTo>
                      <a:pt x="18335" y="7479"/>
                      <a:pt x="18335" y="5242"/>
                      <a:pt x="17078" y="3862"/>
                    </a:cubicBezTo>
                    <a:cubicBezTo>
                      <a:pt x="15821" y="2482"/>
                      <a:pt x="13783" y="2482"/>
                      <a:pt x="12527" y="3862"/>
                    </a:cubicBezTo>
                    <a:lnTo>
                      <a:pt x="5467" y="11614"/>
                    </a:lnTo>
                    <a:cubicBezTo>
                      <a:pt x="5216" y="11891"/>
                      <a:pt x="5216" y="12337"/>
                      <a:pt x="5467" y="12614"/>
                    </a:cubicBezTo>
                    <a:cubicBezTo>
                      <a:pt x="5719" y="12890"/>
                      <a:pt x="6126" y="12890"/>
                      <a:pt x="6378" y="12614"/>
                    </a:cubicBezTo>
                    <a:lnTo>
                      <a:pt x="13437" y="4861"/>
                    </a:lnTo>
                    <a:cubicBezTo>
                      <a:pt x="14190" y="4035"/>
                      <a:pt x="15414" y="4035"/>
                      <a:pt x="16167" y="4861"/>
                    </a:cubicBezTo>
                    <a:cubicBezTo>
                      <a:pt x="16920" y="5688"/>
                      <a:pt x="16920" y="7034"/>
                      <a:pt x="16167" y="7860"/>
                    </a:cubicBezTo>
                    <a:lnTo>
                      <a:pt x="6777" y="18050"/>
                    </a:lnTo>
                    <a:cubicBezTo>
                      <a:pt x="5520" y="19430"/>
                      <a:pt x="3484" y="19430"/>
                      <a:pt x="2227" y="18050"/>
                    </a:cubicBezTo>
                    <a:cubicBezTo>
                      <a:pt x="970" y="16670"/>
                      <a:pt x="970" y="14433"/>
                      <a:pt x="2227" y="13053"/>
                    </a:cubicBezTo>
                    <a:lnTo>
                      <a:pt x="11525" y="2963"/>
                    </a:lnTo>
                    <a:cubicBezTo>
                      <a:pt x="13285" y="1030"/>
                      <a:pt x="16139" y="1030"/>
                      <a:pt x="17896" y="2963"/>
                    </a:cubicBezTo>
                    <a:cubicBezTo>
                      <a:pt x="19657" y="4896"/>
                      <a:pt x="19657" y="8027"/>
                      <a:pt x="17897" y="9959"/>
                    </a:cubicBezTo>
                    <a:lnTo>
                      <a:pt x="10929" y="17611"/>
                    </a:lnTo>
                    <a:cubicBezTo>
                      <a:pt x="10677" y="17888"/>
                      <a:pt x="10677" y="18334"/>
                      <a:pt x="10929" y="18610"/>
                    </a:cubicBezTo>
                    <a:cubicBezTo>
                      <a:pt x="11181" y="18887"/>
                      <a:pt x="11588" y="18887"/>
                      <a:pt x="11839" y="18610"/>
                    </a:cubicBezTo>
                    <a:lnTo>
                      <a:pt x="18898" y="10859"/>
                    </a:lnTo>
                    <a:cubicBezTo>
                      <a:pt x="21160" y="8375"/>
                      <a:pt x="21160" y="4347"/>
                      <a:pt x="18898" y="1863"/>
                    </a:cubicBezTo>
                  </a:path>
                </a:pathLst>
              </a:custGeom>
              <a:solidFill>
                <a:schemeClr val="bg1"/>
              </a:solid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grpSp>
            <p:nvGrpSpPr>
              <p:cNvPr id="86" name="Group 69"/>
              <p:cNvGrpSpPr/>
              <p:nvPr/>
            </p:nvGrpSpPr>
            <p:grpSpPr>
              <a:xfrm>
                <a:off x="10370" y="4183"/>
                <a:ext cx="954" cy="896"/>
                <a:chOff x="10074275" y="1647825"/>
                <a:chExt cx="464344" cy="435769"/>
              </a:xfrm>
              <a:solidFill>
                <a:schemeClr val="bg1"/>
              </a:solidFill>
            </p:grpSpPr>
            <p:sp>
              <p:nvSpPr>
                <p:cNvPr id="87" name="AutoShape 69"/>
                <p:cNvSpPr/>
                <p:nvPr/>
              </p:nvSpPr>
              <p:spPr bwMode="auto">
                <a:xfrm>
                  <a:off x="10074275" y="1647825"/>
                  <a:ext cx="464344"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223" y="5760"/>
                      </a:moveTo>
                      <a:lnTo>
                        <a:pt x="17548" y="5760"/>
                      </a:lnTo>
                      <a:cubicBezTo>
                        <a:pt x="16804" y="5760"/>
                        <a:pt x="16198" y="5114"/>
                        <a:pt x="16198" y="4320"/>
                      </a:cubicBezTo>
                      <a:lnTo>
                        <a:pt x="16200" y="4320"/>
                      </a:lnTo>
                      <a:lnTo>
                        <a:pt x="16200" y="1440"/>
                      </a:lnTo>
                      <a:lnTo>
                        <a:pt x="20250" y="5760"/>
                      </a:lnTo>
                      <a:cubicBezTo>
                        <a:pt x="20250" y="5760"/>
                        <a:pt x="18223" y="5760"/>
                        <a:pt x="18223" y="5760"/>
                      </a:cubicBezTo>
                      <a:close/>
                      <a:moveTo>
                        <a:pt x="20250" y="19440"/>
                      </a:moveTo>
                      <a:cubicBezTo>
                        <a:pt x="20250" y="19837"/>
                        <a:pt x="19948" y="20160"/>
                        <a:pt x="19575" y="20160"/>
                      </a:cubicBezTo>
                      <a:lnTo>
                        <a:pt x="2024" y="20160"/>
                      </a:lnTo>
                      <a:cubicBezTo>
                        <a:pt x="1651" y="20160"/>
                        <a:pt x="1349" y="19837"/>
                        <a:pt x="1349" y="19440"/>
                      </a:cubicBezTo>
                      <a:lnTo>
                        <a:pt x="1349" y="2160"/>
                      </a:lnTo>
                      <a:cubicBezTo>
                        <a:pt x="1349" y="1762"/>
                        <a:pt x="1651" y="1440"/>
                        <a:pt x="2024" y="1440"/>
                      </a:cubicBezTo>
                      <a:lnTo>
                        <a:pt x="15525" y="1440"/>
                      </a:lnTo>
                      <a:lnTo>
                        <a:pt x="15525" y="4320"/>
                      </a:lnTo>
                      <a:lnTo>
                        <a:pt x="15523" y="4320"/>
                      </a:lnTo>
                      <a:cubicBezTo>
                        <a:pt x="15523" y="5513"/>
                        <a:pt x="16430" y="6480"/>
                        <a:pt x="17548" y="6480"/>
                      </a:cubicBezTo>
                      <a:lnTo>
                        <a:pt x="18223" y="6480"/>
                      </a:lnTo>
                      <a:lnTo>
                        <a:pt x="20250" y="6480"/>
                      </a:lnTo>
                      <a:cubicBezTo>
                        <a:pt x="20250" y="6480"/>
                        <a:pt x="20250" y="19440"/>
                        <a:pt x="20250" y="19440"/>
                      </a:cubicBezTo>
                      <a:close/>
                      <a:moveTo>
                        <a:pt x="21204" y="4741"/>
                      </a:moveTo>
                      <a:lnTo>
                        <a:pt x="17154" y="421"/>
                      </a:lnTo>
                      <a:cubicBezTo>
                        <a:pt x="16901" y="151"/>
                        <a:pt x="16557" y="0"/>
                        <a:pt x="16200" y="0"/>
                      </a:cubicBezTo>
                      <a:lnTo>
                        <a:pt x="2024" y="0"/>
                      </a:lnTo>
                      <a:cubicBezTo>
                        <a:pt x="908" y="0"/>
                        <a:pt x="0" y="968"/>
                        <a:pt x="0" y="2160"/>
                      </a:cubicBezTo>
                      <a:lnTo>
                        <a:pt x="0" y="19440"/>
                      </a:lnTo>
                      <a:cubicBezTo>
                        <a:pt x="0" y="20631"/>
                        <a:pt x="908" y="21600"/>
                        <a:pt x="2024" y="21600"/>
                      </a:cubicBezTo>
                      <a:lnTo>
                        <a:pt x="19575" y="21600"/>
                      </a:lnTo>
                      <a:cubicBezTo>
                        <a:pt x="20691" y="21600"/>
                        <a:pt x="21599" y="20631"/>
                        <a:pt x="21599" y="19440"/>
                      </a:cubicBezTo>
                      <a:lnTo>
                        <a:pt x="21599" y="5760"/>
                      </a:lnTo>
                      <a:cubicBezTo>
                        <a:pt x="21599" y="5378"/>
                        <a:pt x="21457" y="5011"/>
                        <a:pt x="21204" y="4741"/>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sp>
              <p:nvSpPr>
                <p:cNvPr id="88" name="AutoShape 70"/>
                <p:cNvSpPr/>
                <p:nvPr/>
              </p:nvSpPr>
              <p:spPr bwMode="auto">
                <a:xfrm>
                  <a:off x="10291763" y="1734344"/>
                  <a:ext cx="873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sp>
              <p:nvSpPr>
                <p:cNvPr id="89" name="AutoShape 71"/>
                <p:cNvSpPr/>
                <p:nvPr/>
              </p:nvSpPr>
              <p:spPr bwMode="auto">
                <a:xfrm>
                  <a:off x="10291763" y="1778000"/>
                  <a:ext cx="87313"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sp>
              <p:nvSpPr>
                <p:cNvPr id="90" name="AutoShape 72"/>
                <p:cNvSpPr/>
                <p:nvPr/>
              </p:nvSpPr>
              <p:spPr bwMode="auto">
                <a:xfrm>
                  <a:off x="10291763" y="1821657"/>
                  <a:ext cx="1889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369" y="21599"/>
                        <a:pt x="830" y="21599"/>
                      </a:cubicBezTo>
                      <a:lnTo>
                        <a:pt x="20769" y="21599"/>
                      </a:lnTo>
                      <a:cubicBezTo>
                        <a:pt x="21226" y="21599"/>
                        <a:pt x="21600" y="16769"/>
                        <a:pt x="21600" y="10800"/>
                      </a:cubicBezTo>
                      <a:cubicBezTo>
                        <a:pt x="21600" y="4830"/>
                        <a:pt x="21226" y="0"/>
                        <a:pt x="20769" y="0"/>
                      </a:cubicBezTo>
                      <a:lnTo>
                        <a:pt x="830" y="0"/>
                      </a:lnTo>
                      <a:cubicBezTo>
                        <a:pt x="369" y="0"/>
                        <a:pt x="0" y="4830"/>
                        <a:pt x="0" y="10800"/>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sp>
              <p:nvSpPr>
                <p:cNvPr id="91" name="AutoShape 73"/>
                <p:cNvSpPr/>
                <p:nvPr/>
              </p:nvSpPr>
              <p:spPr bwMode="auto">
                <a:xfrm>
                  <a:off x="10132219" y="1908969"/>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sp>
              <p:nvSpPr>
                <p:cNvPr id="92" name="AutoShape 74"/>
                <p:cNvSpPr/>
                <p:nvPr/>
              </p:nvSpPr>
              <p:spPr bwMode="auto">
                <a:xfrm>
                  <a:off x="10132219" y="1952625"/>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sp>
              <p:nvSpPr>
                <p:cNvPr id="93" name="AutoShape 75"/>
                <p:cNvSpPr/>
                <p:nvPr/>
              </p:nvSpPr>
              <p:spPr bwMode="auto">
                <a:xfrm>
                  <a:off x="10132219" y="1996282"/>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sp>
              <p:nvSpPr>
                <p:cNvPr id="94" name="AutoShape 76"/>
                <p:cNvSpPr/>
                <p:nvPr/>
              </p:nvSpPr>
              <p:spPr bwMode="auto">
                <a:xfrm>
                  <a:off x="10132219" y="1865313"/>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69"/>
                        <a:pt x="201" y="21599"/>
                        <a:pt x="449" y="21599"/>
                      </a:cubicBezTo>
                      <a:lnTo>
                        <a:pt x="21150" y="21599"/>
                      </a:lnTo>
                      <a:cubicBezTo>
                        <a:pt x="21397" y="21599"/>
                        <a:pt x="21599" y="16769"/>
                        <a:pt x="21599" y="10800"/>
                      </a:cubicBezTo>
                      <a:cubicBezTo>
                        <a:pt x="21599" y="4830"/>
                        <a:pt x="21397" y="0"/>
                        <a:pt x="21150" y="0"/>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sp>
              <p:nvSpPr>
                <p:cNvPr id="95" name="AutoShape 77"/>
                <p:cNvSpPr/>
                <p:nvPr/>
              </p:nvSpPr>
              <p:spPr bwMode="auto">
                <a:xfrm>
                  <a:off x="10132219" y="1720057"/>
                  <a:ext cx="130969"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5400"/>
                      </a:moveTo>
                      <a:lnTo>
                        <a:pt x="16800" y="5400"/>
                      </a:lnTo>
                      <a:lnTo>
                        <a:pt x="16800" y="16200"/>
                      </a:lnTo>
                      <a:lnTo>
                        <a:pt x="4799" y="16200"/>
                      </a:lnTo>
                      <a:cubicBezTo>
                        <a:pt x="4799" y="16200"/>
                        <a:pt x="4799" y="5400"/>
                        <a:pt x="4799" y="5400"/>
                      </a:cubicBezTo>
                      <a:close/>
                      <a:moveTo>
                        <a:pt x="2399" y="21599"/>
                      </a:moveTo>
                      <a:lnTo>
                        <a:pt x="19200" y="21599"/>
                      </a:lnTo>
                      <a:cubicBezTo>
                        <a:pt x="20526" y="21599"/>
                        <a:pt x="21599" y="20392"/>
                        <a:pt x="21599" y="18900"/>
                      </a:cubicBezTo>
                      <a:lnTo>
                        <a:pt x="21599" y="2700"/>
                      </a:lnTo>
                      <a:cubicBezTo>
                        <a:pt x="21599" y="1207"/>
                        <a:pt x="20526" y="0"/>
                        <a:pt x="19200" y="0"/>
                      </a:cubicBezTo>
                      <a:lnTo>
                        <a:pt x="2399" y="0"/>
                      </a:lnTo>
                      <a:cubicBezTo>
                        <a:pt x="1073" y="0"/>
                        <a:pt x="0" y="1207"/>
                        <a:pt x="0" y="2700"/>
                      </a:cubicBezTo>
                      <a:lnTo>
                        <a:pt x="0" y="18900"/>
                      </a:lnTo>
                      <a:cubicBezTo>
                        <a:pt x="0" y="20392"/>
                        <a:pt x="1073" y="21599"/>
                        <a:pt x="2399" y="21599"/>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grpSp>
          <p:grpSp>
            <p:nvGrpSpPr>
              <p:cNvPr id="100" name="Group 82"/>
              <p:cNvGrpSpPr/>
              <p:nvPr/>
            </p:nvGrpSpPr>
            <p:grpSpPr>
              <a:xfrm>
                <a:off x="7470" y="6780"/>
                <a:ext cx="954" cy="954"/>
                <a:chOff x="8216107" y="1647825"/>
                <a:chExt cx="464344" cy="464344"/>
              </a:xfrm>
              <a:solidFill>
                <a:schemeClr val="bg1"/>
              </a:solidFill>
            </p:grpSpPr>
            <p:sp>
              <p:nvSpPr>
                <p:cNvPr id="101" name="AutoShape 81"/>
                <p:cNvSpPr/>
                <p:nvPr/>
              </p:nvSpPr>
              <p:spPr bwMode="auto">
                <a:xfrm>
                  <a:off x="8216107" y="1647825"/>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sp>
              <p:nvSpPr>
                <p:cNvPr id="102" name="AutoShape 82"/>
                <p:cNvSpPr/>
                <p:nvPr/>
              </p:nvSpPr>
              <p:spPr bwMode="auto">
                <a:xfrm>
                  <a:off x="8259763" y="2024857"/>
                  <a:ext cx="43657"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grpSp>
          <p:grpSp>
            <p:nvGrpSpPr>
              <p:cNvPr id="124" name="组合 123"/>
              <p:cNvGrpSpPr/>
              <p:nvPr/>
            </p:nvGrpSpPr>
            <p:grpSpPr>
              <a:xfrm>
                <a:off x="7470" y="4241"/>
                <a:ext cx="953" cy="835"/>
                <a:chOff x="1754188" y="3605213"/>
                <a:chExt cx="358775" cy="314325"/>
              </a:xfrm>
              <a:solidFill>
                <a:schemeClr val="bg1"/>
              </a:solidFill>
            </p:grpSpPr>
            <p:sp>
              <p:nvSpPr>
                <p:cNvPr id="125" name="AutoShape 103"/>
                <p:cNvSpPr/>
                <p:nvPr/>
              </p:nvSpPr>
              <p:spPr bwMode="auto">
                <a:xfrm>
                  <a:off x="1811338" y="3660775"/>
                  <a:ext cx="128587" cy="84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60" y="0"/>
                      </a:moveTo>
                      <a:cubicBezTo>
                        <a:pt x="9461" y="0"/>
                        <a:pt x="0" y="9233"/>
                        <a:pt x="0" y="20160"/>
                      </a:cubicBezTo>
                      <a:cubicBezTo>
                        <a:pt x="0" y="20954"/>
                        <a:pt x="420" y="21600"/>
                        <a:pt x="939" y="21600"/>
                      </a:cubicBezTo>
                      <a:cubicBezTo>
                        <a:pt x="1457" y="21600"/>
                        <a:pt x="1878" y="20954"/>
                        <a:pt x="1878" y="20160"/>
                      </a:cubicBezTo>
                      <a:cubicBezTo>
                        <a:pt x="1878" y="10956"/>
                        <a:pt x="10655" y="2880"/>
                        <a:pt x="20660" y="2880"/>
                      </a:cubicBezTo>
                      <a:cubicBezTo>
                        <a:pt x="21179" y="2880"/>
                        <a:pt x="21600" y="2234"/>
                        <a:pt x="21600" y="1440"/>
                      </a:cubicBezTo>
                      <a:cubicBezTo>
                        <a:pt x="21600" y="645"/>
                        <a:pt x="21179" y="0"/>
                        <a:pt x="20660" y="0"/>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sp>
              <p:nvSpPr>
                <p:cNvPr id="126" name="AutoShape 104"/>
                <p:cNvSpPr/>
                <p:nvPr/>
              </p:nvSpPr>
              <p:spPr bwMode="auto">
                <a:xfrm>
                  <a:off x="1754188" y="3605213"/>
                  <a:ext cx="358775" cy="3143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6971"/>
                      </a:moveTo>
                      <a:cubicBezTo>
                        <a:pt x="10181" y="16971"/>
                        <a:pt x="9546" y="16918"/>
                        <a:pt x="8912" y="16811"/>
                      </a:cubicBezTo>
                      <a:cubicBezTo>
                        <a:pt x="8847" y="16800"/>
                        <a:pt x="8781" y="16794"/>
                        <a:pt x="8716" y="16794"/>
                      </a:cubicBezTo>
                      <a:cubicBezTo>
                        <a:pt x="8315" y="16794"/>
                        <a:pt x="7931" y="16999"/>
                        <a:pt x="7673" y="17359"/>
                      </a:cubicBezTo>
                      <a:cubicBezTo>
                        <a:pt x="7384" y="17761"/>
                        <a:pt x="6563" y="18657"/>
                        <a:pt x="5591" y="19318"/>
                      </a:cubicBezTo>
                      <a:cubicBezTo>
                        <a:pt x="5854" y="18628"/>
                        <a:pt x="6060" y="17853"/>
                        <a:pt x="6074" y="17056"/>
                      </a:cubicBezTo>
                      <a:cubicBezTo>
                        <a:pt x="6078" y="17006"/>
                        <a:pt x="6080" y="16956"/>
                        <a:pt x="6080" y="16914"/>
                      </a:cubicBezTo>
                      <a:cubicBezTo>
                        <a:pt x="6080" y="16334"/>
                        <a:pt x="5796" y="15803"/>
                        <a:pt x="5344" y="15540"/>
                      </a:cubicBezTo>
                      <a:cubicBezTo>
                        <a:pt x="2843" y="14080"/>
                        <a:pt x="1349" y="11731"/>
                        <a:pt x="1349" y="9257"/>
                      </a:cubicBezTo>
                      <a:cubicBezTo>
                        <a:pt x="1349" y="5003"/>
                        <a:pt x="5588" y="1542"/>
                        <a:pt x="10800" y="1542"/>
                      </a:cubicBezTo>
                      <a:cubicBezTo>
                        <a:pt x="16011" y="1542"/>
                        <a:pt x="20249" y="5003"/>
                        <a:pt x="20249" y="9257"/>
                      </a:cubicBezTo>
                      <a:cubicBezTo>
                        <a:pt x="20249" y="13510"/>
                        <a:pt x="16011" y="16971"/>
                        <a:pt x="10800" y="16971"/>
                      </a:cubicBezTo>
                      <a:moveTo>
                        <a:pt x="10800" y="0"/>
                      </a:moveTo>
                      <a:cubicBezTo>
                        <a:pt x="4835" y="0"/>
                        <a:pt x="0" y="4144"/>
                        <a:pt x="0" y="9257"/>
                      </a:cubicBezTo>
                      <a:cubicBezTo>
                        <a:pt x="0" y="12440"/>
                        <a:pt x="1875" y="15248"/>
                        <a:pt x="4730" y="16914"/>
                      </a:cubicBezTo>
                      <a:cubicBezTo>
                        <a:pt x="4730" y="16935"/>
                        <a:pt x="4724" y="16949"/>
                        <a:pt x="4724" y="16971"/>
                      </a:cubicBezTo>
                      <a:cubicBezTo>
                        <a:pt x="4724" y="18354"/>
                        <a:pt x="3821" y="19843"/>
                        <a:pt x="3423" y="20625"/>
                      </a:cubicBezTo>
                      <a:lnTo>
                        <a:pt x="3425" y="20625"/>
                      </a:lnTo>
                      <a:cubicBezTo>
                        <a:pt x="3393" y="20709"/>
                        <a:pt x="3374" y="20802"/>
                        <a:pt x="3374" y="20900"/>
                      </a:cubicBezTo>
                      <a:cubicBezTo>
                        <a:pt x="3374" y="21287"/>
                        <a:pt x="3648" y="21600"/>
                        <a:pt x="3986" y="21600"/>
                      </a:cubicBezTo>
                      <a:cubicBezTo>
                        <a:pt x="4049" y="21600"/>
                        <a:pt x="4161" y="21580"/>
                        <a:pt x="4158" y="21590"/>
                      </a:cubicBezTo>
                      <a:cubicBezTo>
                        <a:pt x="6268" y="21195"/>
                        <a:pt x="8255" y="18979"/>
                        <a:pt x="8716" y="18338"/>
                      </a:cubicBezTo>
                      <a:cubicBezTo>
                        <a:pt x="9391" y="18451"/>
                        <a:pt x="10086" y="18514"/>
                        <a:pt x="10800" y="18514"/>
                      </a:cubicBezTo>
                      <a:cubicBezTo>
                        <a:pt x="16764" y="18514"/>
                        <a:pt x="21600" y="14369"/>
                        <a:pt x="21600" y="9257"/>
                      </a:cubicBezTo>
                      <a:cubicBezTo>
                        <a:pt x="21600" y="4144"/>
                        <a:pt x="16764" y="0"/>
                        <a:pt x="10800" y="0"/>
                      </a:cubicBezTo>
                    </a:path>
                  </a:pathLst>
                </a:custGeom>
                <a:grpFill/>
                <a:ln>
                  <a:noFill/>
                </a:ln>
                <a:effectLst/>
              </p:spPr>
              <p:txBody>
                <a:bodyPr lIns="25400" tIns="25400" rIns="25400" bIns="25400" anchor="ctr"/>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a:ln>
                      <a:noFill/>
                    </a:ln>
                    <a:solidFill>
                      <a:srgbClr val="FFFFFF"/>
                    </a:solidFill>
                    <a:effectLst>
                      <a:outerShdw blurRad="38100" dist="38100" dir="2700000" algn="tl">
                        <a:srgbClr val="000000"/>
                      </a:outerShdw>
                    </a:effectLst>
                    <a:uLnTx/>
                    <a:uFillTx/>
                    <a:latin typeface="思源黑体旧字形 Regular" panose="020B0500000000000000" charset="-122"/>
                    <a:cs typeface="思源黑体旧字形 Regular" panose="020B0500000000000000" charset="-122"/>
                    <a:sym typeface="思源黑体旧字形 Regular" panose="020B0500000000000000" charset="-122"/>
                  </a:endParaRPr>
                </a:p>
              </p:txBody>
            </p:sp>
          </p:grpSp>
        </p:grpSp>
      </p:grpSp>
      <p:sp>
        <p:nvSpPr>
          <p:cNvPr id="24" name="文本框 23"/>
          <p:cNvSpPr txBox="1"/>
          <p:nvPr/>
        </p:nvSpPr>
        <p:spPr>
          <a:xfrm>
            <a:off x="191135" y="1529715"/>
            <a:ext cx="3992880" cy="2061210"/>
          </a:xfrm>
          <a:prstGeom prst="rect">
            <a:avLst/>
          </a:prstGeom>
          <a:noFill/>
        </p:spPr>
        <p:txBody>
          <a:bodyPr wrap="square" rtlCol="0">
            <a:spAutoFit/>
          </a:bodyPr>
          <a:p>
            <a:r>
              <a:rPr lang="zh-CN" altLang="en-US" sz="1600">
                <a:solidFill>
                  <a:schemeClr val="tx1"/>
                </a:solidFill>
              </a:rPr>
              <a:t>描述性分析被认为是一种有用的技术，用于发现特定客户群中的模式。它简化了数据，并将过去的数据汇总为可读的形式。</a:t>
            </a:r>
            <a:endParaRPr lang="zh-CN" altLang="en-US" sz="1600">
              <a:solidFill>
                <a:schemeClr val="tx1"/>
              </a:solidFill>
            </a:endParaRPr>
          </a:p>
          <a:p>
            <a:endParaRPr lang="zh-CN" altLang="en-US" sz="1600">
              <a:solidFill>
                <a:schemeClr val="tx1"/>
              </a:solidFill>
            </a:endParaRPr>
          </a:p>
          <a:p>
            <a:r>
              <a:rPr lang="zh-CN" altLang="en-US" sz="1600">
                <a:solidFill>
                  <a:schemeClr val="tx1"/>
                </a:solidFill>
              </a:rPr>
              <a:t>描述性分析提供了对过去发生的事情的见解，以及要深入研究的趋势以获取更多详细信息。这有助于创建公司收入、利润、销售额等报表。</a:t>
            </a:r>
            <a:endParaRPr lang="zh-CN" altLang="en-US" sz="1600">
              <a:solidFill>
                <a:schemeClr val="tx1"/>
              </a:solidFill>
            </a:endParaRPr>
          </a:p>
        </p:txBody>
      </p:sp>
      <p:sp>
        <p:nvSpPr>
          <p:cNvPr id="25" name="文本框 24"/>
          <p:cNvSpPr txBox="1"/>
          <p:nvPr/>
        </p:nvSpPr>
        <p:spPr>
          <a:xfrm>
            <a:off x="8061960" y="969645"/>
            <a:ext cx="3792855" cy="1814830"/>
          </a:xfrm>
          <a:prstGeom prst="rect">
            <a:avLst/>
          </a:prstGeom>
          <a:noFill/>
        </p:spPr>
        <p:txBody>
          <a:bodyPr wrap="square" rtlCol="0">
            <a:spAutoFit/>
          </a:bodyPr>
          <a:p>
            <a:r>
              <a:rPr lang="zh-CN" altLang="en-US" sz="1600"/>
              <a:t>预测分析关注的是预测未来的事件。这些未来事件可以是市场趋势，消费者趋势以及许多此类与市场相关的事件。</a:t>
            </a:r>
            <a:endParaRPr lang="zh-CN" altLang="en-US" sz="1600"/>
          </a:p>
          <a:p>
            <a:endParaRPr lang="zh-CN" altLang="en-US" sz="1600"/>
          </a:p>
          <a:p>
            <a:r>
              <a:rPr lang="zh-CN" altLang="en-US" sz="1600"/>
              <a:t>这种类型的分析利用历史和当前数据来预测未来事件。这是企业中最常用的分析形式。</a:t>
            </a:r>
            <a:endParaRPr lang="zh-CN" altLang="en-US" sz="1600"/>
          </a:p>
        </p:txBody>
      </p:sp>
      <p:sp>
        <p:nvSpPr>
          <p:cNvPr id="27" name="文本框 26"/>
          <p:cNvSpPr txBox="1"/>
          <p:nvPr/>
        </p:nvSpPr>
        <p:spPr>
          <a:xfrm>
            <a:off x="191135" y="4369435"/>
            <a:ext cx="4481195" cy="1814830"/>
          </a:xfrm>
          <a:prstGeom prst="rect">
            <a:avLst/>
          </a:prstGeom>
          <a:noFill/>
        </p:spPr>
        <p:txBody>
          <a:bodyPr wrap="square" rtlCol="0">
            <a:spAutoFit/>
          </a:bodyPr>
          <a:p>
            <a:r>
              <a:rPr lang="zh-CN" altLang="en-US" sz="1600"/>
              <a:t>诊断分析可以诊断问题。它提供了对问题根本原因的详细而深入的见解。</a:t>
            </a:r>
            <a:endParaRPr lang="zh-CN" altLang="en-US" sz="1600"/>
          </a:p>
          <a:p>
            <a:endParaRPr lang="zh-CN" altLang="en-US" sz="1600"/>
          </a:p>
          <a:p>
            <a:r>
              <a:rPr lang="zh-CN" altLang="en-US" sz="1600"/>
              <a:t>数据科学家转向这种分析，渴望特定事件发生背后的原因。向下钻取、数据挖掘和数据恢复、客户流失原因分析和客户运行状况分数分析等技术都是诊断分析的示例。</a:t>
            </a:r>
            <a:endParaRPr lang="zh-CN" altLang="en-US" sz="1600"/>
          </a:p>
        </p:txBody>
      </p:sp>
      <p:sp>
        <p:nvSpPr>
          <p:cNvPr id="3" name="文本框 2"/>
          <p:cNvSpPr txBox="1"/>
          <p:nvPr/>
        </p:nvSpPr>
        <p:spPr>
          <a:xfrm>
            <a:off x="8096885" y="4189730"/>
            <a:ext cx="3843655" cy="1814830"/>
          </a:xfrm>
          <a:prstGeom prst="rect">
            <a:avLst/>
          </a:prstGeom>
          <a:noFill/>
        </p:spPr>
        <p:txBody>
          <a:bodyPr wrap="square" rtlCol="0">
            <a:spAutoFit/>
          </a:bodyPr>
          <a:p>
            <a:r>
              <a:rPr lang="zh-CN" altLang="en-US" sz="1600"/>
              <a:t>规范性分析是最有价值但未充分利用的分析形式。这是预测分析的下一步。规范性分析探索了几种可能的操作，并根据给定数据集的描述性和预测性分析结果建议操作。</a:t>
            </a:r>
            <a:endParaRPr lang="zh-CN" altLang="en-US" sz="1600"/>
          </a:p>
          <a:p>
            <a:endParaRPr lang="zh-CN" altLang="en-US" sz="1600"/>
          </a:p>
          <a:p>
            <a:endParaRPr lang="zh-CN" altLang="en-US" sz="1600"/>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rcRect/>
          <a:stretch>
            <a:fillRect/>
          </a:stretch>
        </p:blipFill>
        <p:spPr>
          <a:xfrm>
            <a:off x="0" y="0"/>
            <a:ext cx="6605234" cy="6858000"/>
          </a:xfrm>
          <a:custGeom>
            <a:avLst/>
            <a:gdLst/>
            <a:ahLst/>
            <a:cxnLst>
              <a:cxn ang="3">
                <a:pos x="hc" y="t"/>
              </a:cxn>
              <a:cxn ang="cd2">
                <a:pos x="l" y="vc"/>
              </a:cxn>
              <a:cxn ang="cd4">
                <a:pos x="hc" y="b"/>
              </a:cxn>
              <a:cxn ang="0">
                <a:pos x="r" y="vc"/>
              </a:cxn>
            </a:cxnLst>
            <a:rect l="l" t="t" r="r" b="b"/>
            <a:pathLst>
              <a:path w="10402" h="10800">
                <a:moveTo>
                  <a:pt x="0" y="0"/>
                </a:moveTo>
                <a:lnTo>
                  <a:pt x="6471" y="0"/>
                </a:lnTo>
                <a:lnTo>
                  <a:pt x="10402" y="10800"/>
                </a:lnTo>
                <a:lnTo>
                  <a:pt x="0" y="10800"/>
                </a:lnTo>
                <a:lnTo>
                  <a:pt x="0" y="0"/>
                </a:lnTo>
                <a:close/>
              </a:path>
            </a:pathLst>
          </a:custGeom>
        </p:spPr>
      </p:pic>
      <p:sp>
        <p:nvSpPr>
          <p:cNvPr id="9" name="任意多边形 8"/>
          <p:cNvSpPr/>
          <p:nvPr/>
        </p:nvSpPr>
        <p:spPr>
          <a:xfrm rot="20400000">
            <a:off x="5656874" y="2496244"/>
            <a:ext cx="338455" cy="4557047"/>
          </a:xfrm>
          <a:custGeom>
            <a:avLst/>
            <a:gdLst/>
            <a:ahLst/>
            <a:cxnLst>
              <a:cxn ang="3">
                <a:pos x="hc" y="t"/>
              </a:cxn>
              <a:cxn ang="cd2">
                <a:pos x="l" y="vc"/>
              </a:cxn>
              <a:cxn ang="cd4">
                <a:pos x="hc" y="b"/>
              </a:cxn>
              <a:cxn ang="0">
                <a:pos x="r" y="vc"/>
              </a:cxn>
            </a:cxnLst>
            <a:rect l="l" t="t" r="r" b="b"/>
            <a:pathLst>
              <a:path w="533" h="7176">
                <a:moveTo>
                  <a:pt x="0" y="0"/>
                </a:moveTo>
                <a:lnTo>
                  <a:pt x="533" y="0"/>
                </a:lnTo>
                <a:lnTo>
                  <a:pt x="533" y="7176"/>
                </a:lnTo>
                <a:lnTo>
                  <a:pt x="0" y="6982"/>
                </a:lnTo>
                <a:lnTo>
                  <a:pt x="0" y="0"/>
                </a:lnTo>
                <a:close/>
              </a:path>
            </a:pathLst>
          </a:custGeom>
          <a:solidFill>
            <a:srgbClr val="6664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cxnSp>
        <p:nvCxnSpPr>
          <p:cNvPr id="10" name="直接连接符 9"/>
          <p:cNvCxnSpPr/>
          <p:nvPr/>
        </p:nvCxnSpPr>
        <p:spPr>
          <a:xfrm>
            <a:off x="5405755" y="2575560"/>
            <a:ext cx="802640" cy="2207895"/>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321425" y="5233670"/>
            <a:ext cx="590550" cy="1624330"/>
          </a:xfrm>
          <a:prstGeom prst="line">
            <a:avLst/>
          </a:prstGeom>
          <a:ln>
            <a:solidFill>
              <a:srgbClr val="666464"/>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6008370" y="1560830"/>
            <a:ext cx="1029970" cy="1014730"/>
          </a:xfrm>
          <a:prstGeom prst="rect">
            <a:avLst/>
          </a:prstGeom>
          <a:noFill/>
        </p:spPr>
        <p:txBody>
          <a:bodyPr wrap="none" rtlCol="0">
            <a:spAutoFit/>
          </a:bodyPr>
          <a:p>
            <a:r>
              <a:rPr lang="en-US" altLang="zh-CN" sz="6000">
                <a:solidFill>
                  <a:srgbClr val="666464"/>
                </a:solidFill>
              </a:rPr>
              <a:t>04</a:t>
            </a:r>
            <a:endParaRPr lang="en-US" altLang="zh-CN" sz="6000">
              <a:solidFill>
                <a:srgbClr val="666464"/>
              </a:solidFill>
            </a:endParaRPr>
          </a:p>
        </p:txBody>
      </p:sp>
      <p:sp>
        <p:nvSpPr>
          <p:cNvPr id="7" name="文本框 6"/>
          <p:cNvSpPr txBox="1"/>
          <p:nvPr/>
        </p:nvSpPr>
        <p:spPr>
          <a:xfrm>
            <a:off x="7447280" y="1795780"/>
            <a:ext cx="4180840" cy="583565"/>
          </a:xfrm>
          <a:prstGeom prst="rect">
            <a:avLst/>
          </a:prstGeom>
          <a:noFill/>
        </p:spPr>
        <p:txBody>
          <a:bodyPr wrap="square" rtlCol="0">
            <a:spAutoFit/>
          </a:bodyPr>
          <a:p>
            <a:r>
              <a:rPr lang="zh-CN" altLang="en-US" sz="3200"/>
              <a:t>大数据分析的应用</a:t>
            </a:r>
            <a:endParaRPr lang="zh-CN" altLang="en-US" sz="3200"/>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500" advTm="3000">
        <p:random/>
      </p:transition>
    </mc:Choice>
    <mc:Fallback>
      <p:transition advTm="3000">
        <p:random/>
      </p:transition>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8.xml><?xml version="1.0" encoding="utf-8"?>
<p:tagLst xmlns:p="http://schemas.openxmlformats.org/presentationml/2006/main">
  <p:tag name="KSO_WM_BEAUTIFY_FLAG" val="#wm#"/>
  <p:tag name="KSO_WM_TEMPLATE_CATEGORY" val="custom"/>
  <p:tag name="KSO_WM_TEMPLATE_INDEX" val="20205081"/>
</p:tagLst>
</file>

<file path=ppt/tags/tag6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2.xml><?xml version="1.0" encoding="utf-8"?>
<p:tagLst xmlns:p="http://schemas.openxmlformats.org/presentationml/2006/main">
  <p:tag name="KSO_WM_BEAUTIFY_FLAG" val="#wm#"/>
  <p:tag name="KSO_WM_TEMPLATE_CATEGORY" val="custom"/>
  <p:tag name="KSO_WM_TEMPLATE_INDEX" val="20205081"/>
</p:tagLst>
</file>

<file path=ppt/tags/tag73.xml><?xml version="1.0" encoding="utf-8"?>
<p:tagLst xmlns:p="http://schemas.openxmlformats.org/presentationml/2006/main">
  <p:tag name="COMMONDATA" val="eyJoZGlkIjoiMzRiYTc2ZTQ3NWFmNWE5YTcyNjY1YTJkYzhhZDViNDEifQ=="/>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1295</Words>
  <Application>WPS 演示</Application>
  <PresentationFormat>宽屏</PresentationFormat>
  <Paragraphs>97</Paragraphs>
  <Slides>10</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vt:i4>
      </vt:variant>
    </vt:vector>
  </HeadingPairs>
  <TitlesOfParts>
    <vt:vector size="20" baseType="lpstr">
      <vt:lpstr>Arial</vt:lpstr>
      <vt:lpstr>宋体</vt:lpstr>
      <vt:lpstr>Wingdings</vt:lpstr>
      <vt:lpstr>微软雅黑</vt:lpstr>
      <vt:lpstr>Wingdings</vt:lpstr>
      <vt:lpstr>思源黑体旧字形 Regular</vt:lpstr>
      <vt:lpstr>Arial Unicode MS</vt:lpstr>
      <vt:lpstr>Calibri</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褚墨</cp:lastModifiedBy>
  <cp:revision>4</cp:revision>
  <dcterms:created xsi:type="dcterms:W3CDTF">2022-09-19T06:29:00Z</dcterms:created>
  <dcterms:modified xsi:type="dcterms:W3CDTF">2022-09-19T15:05:28Z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2052-11.1.0.12358</vt:lpwstr>
  </property>
  <property fmtid="{D5CDD505-2E9C-101B-9397-08002B2CF9AE}" pid="3" name="ICV">
    <vt:lpwstr/>
  </property>
</Properties>
</file>